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  <p:sldMasterId id="2147483769" r:id="rId3"/>
  </p:sldMasterIdLst>
  <p:notesMasterIdLst>
    <p:notesMasterId r:id="rId86"/>
  </p:notesMasterIdLst>
  <p:sldIdLst>
    <p:sldId id="294" r:id="rId4"/>
    <p:sldId id="374" r:id="rId5"/>
    <p:sldId id="283" r:id="rId6"/>
    <p:sldId id="291" r:id="rId7"/>
    <p:sldId id="289" r:id="rId8"/>
    <p:sldId id="295" r:id="rId9"/>
    <p:sldId id="288" r:id="rId10"/>
    <p:sldId id="287" r:id="rId11"/>
    <p:sldId id="292" r:id="rId12"/>
    <p:sldId id="290" r:id="rId13"/>
    <p:sldId id="261" r:id="rId14"/>
    <p:sldId id="296" r:id="rId15"/>
    <p:sldId id="298" r:id="rId16"/>
    <p:sldId id="297" r:id="rId17"/>
    <p:sldId id="375" r:id="rId18"/>
    <p:sldId id="376" r:id="rId19"/>
    <p:sldId id="310" r:id="rId20"/>
    <p:sldId id="377" r:id="rId21"/>
    <p:sldId id="311" r:id="rId22"/>
    <p:sldId id="312" r:id="rId23"/>
    <p:sldId id="314" r:id="rId24"/>
    <p:sldId id="315" r:id="rId25"/>
    <p:sldId id="317" r:id="rId26"/>
    <p:sldId id="316" r:id="rId27"/>
    <p:sldId id="299" r:id="rId28"/>
    <p:sldId id="304" r:id="rId29"/>
    <p:sldId id="308" r:id="rId30"/>
    <p:sldId id="309" r:id="rId31"/>
    <p:sldId id="300" r:id="rId32"/>
    <p:sldId id="301" r:id="rId33"/>
    <p:sldId id="302" r:id="rId34"/>
    <p:sldId id="319" r:id="rId35"/>
    <p:sldId id="320" r:id="rId36"/>
    <p:sldId id="264" r:id="rId37"/>
    <p:sldId id="265" r:id="rId38"/>
    <p:sldId id="285" r:id="rId39"/>
    <p:sldId id="267" r:id="rId40"/>
    <p:sldId id="326" r:id="rId41"/>
    <p:sldId id="328" r:id="rId42"/>
    <p:sldId id="327" r:id="rId43"/>
    <p:sldId id="329" r:id="rId44"/>
    <p:sldId id="268" r:id="rId45"/>
    <p:sldId id="324" r:id="rId46"/>
    <p:sldId id="325" r:id="rId47"/>
    <p:sldId id="402" r:id="rId48"/>
    <p:sldId id="378" r:id="rId49"/>
    <p:sldId id="379" r:id="rId50"/>
    <p:sldId id="380" r:id="rId51"/>
    <p:sldId id="381" r:id="rId52"/>
    <p:sldId id="385" r:id="rId53"/>
    <p:sldId id="386" r:id="rId54"/>
    <p:sldId id="387" r:id="rId55"/>
    <p:sldId id="389" r:id="rId56"/>
    <p:sldId id="388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398" r:id="rId66"/>
    <p:sldId id="399" r:id="rId67"/>
    <p:sldId id="338" r:id="rId68"/>
    <p:sldId id="339" r:id="rId69"/>
    <p:sldId id="341" r:id="rId70"/>
    <p:sldId id="359" r:id="rId71"/>
    <p:sldId id="382" r:id="rId72"/>
    <p:sldId id="277" r:id="rId73"/>
    <p:sldId id="368" r:id="rId74"/>
    <p:sldId id="369" r:id="rId75"/>
    <p:sldId id="362" r:id="rId76"/>
    <p:sldId id="364" r:id="rId77"/>
    <p:sldId id="365" r:id="rId78"/>
    <p:sldId id="372" r:id="rId79"/>
    <p:sldId id="401" r:id="rId80"/>
    <p:sldId id="370" r:id="rId81"/>
    <p:sldId id="371" r:id="rId82"/>
    <p:sldId id="366" r:id="rId83"/>
    <p:sldId id="278" r:id="rId84"/>
    <p:sldId id="367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9" autoAdjust="0"/>
    <p:restoredTop sz="92878" autoAdjust="0"/>
  </p:normalViewPr>
  <p:slideViewPr>
    <p:cSldViewPr>
      <p:cViewPr varScale="1">
        <p:scale>
          <a:sx n="109" d="100"/>
          <a:sy n="109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C5BF8F8-E337-418D-AA31-71B4EB3A9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86EF6-047D-4A57-AD29-B6F6A30F749C}" type="slidenum">
              <a:rPr lang="en-US"/>
              <a:pPr/>
              <a:t>11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4B3D3-2BCF-4210-9AB1-5C43F9942E04}" type="slidenum">
              <a:rPr lang="en-US"/>
              <a:pPr/>
              <a:t>63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5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54910-2485-4319-940C-BD6830FCC06D}" type="slidenum">
              <a:rPr lang="en-US"/>
              <a:pPr/>
              <a:t>68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5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65C05-66F6-48B5-A739-2385CAF8E115}" type="slidenum">
              <a:rPr lang="en-US"/>
              <a:pPr/>
              <a:t>70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55AE0-65C5-485A-B8A0-649148452055}" type="slidenum">
              <a:rPr lang="en-US"/>
              <a:pPr/>
              <a:t>77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CB972-D0FD-4335-86B0-66B64D8A5397}" type="slidenum">
              <a:rPr lang="en-US"/>
              <a:pPr/>
              <a:t>81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2A73-EC23-43D2-BEF6-94F7FEC2AED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2A73-EC23-43D2-BEF6-94F7FEC2AED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B02EF-A27B-461A-B9D6-ECE7E98712D5}" type="slidenum">
              <a:rPr lang="en-US"/>
              <a:pPr/>
              <a:t>34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B6E3-131D-48BB-937A-D81ADA15AA3D}" type="slidenum">
              <a:rPr lang="en-US"/>
              <a:pPr/>
              <a:t>35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8F379-D4DE-4FBB-B7E2-7DB05A170DF9}" type="slidenum">
              <a:rPr lang="en-US"/>
              <a:pPr/>
              <a:t>37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2A73-EC23-43D2-BEF6-94F7FEC2AED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433CD-A03C-4679-9298-642FF7C5923D}" type="slidenum">
              <a:rPr lang="en-US"/>
              <a:pPr/>
              <a:t>42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7D2FA-247A-44F5-83EB-589A5E331648}" type="slidenum">
              <a:rPr lang="en-US"/>
              <a:pPr/>
              <a:t>58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BD09FA-8EDF-4A1A-90C1-546C9F20E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E172-8459-4D70-ADEE-D820AC606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0CFE-E585-4881-97FD-0D2E34715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525501-F139-4719-B69D-31FD5E724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C66DD-5994-424C-B419-2E89AF2AB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362C-328D-41DB-A7C9-FDAC32985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7B93E-122E-4AC5-BA62-18FFD68FC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9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9F8D5-8FC3-4FDE-8743-8568DEF5D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7FA27-184C-4581-BA9B-1C0CA4A60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0D8F-B0BE-4BAC-BDA9-5F876E344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5CD3-6C63-47A4-96F3-54F97762E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B9FA0-164A-4D42-A11B-A29B7AD2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19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3C69-B304-4020-9E66-F36BD2392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87047-3D3C-40C1-86CF-46DBBAB2E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7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3C107-0041-4084-B2A6-AAE032471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3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2514600"/>
            <a:ext cx="3200400" cy="612775"/>
          </a:xfrm>
        </p:spPr>
        <p:txBody>
          <a:bodyPr>
            <a:normAutofit/>
          </a:bodyPr>
          <a:lstStyle>
            <a:lvl1pPr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276600"/>
            <a:ext cx="3581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09FA-8EDF-4A1A-90C1-546C9F20E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5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B9FA0-164A-4D42-A11B-A29B7AD28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078A-888A-431C-8AD3-A5F36F9AF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AC1A-1CB1-4701-94BE-705A0C19F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4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219A4-D967-474A-AF6C-77E887F8F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D13C-5165-46E4-96CB-B32B51B81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0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ACD4E-8C73-43CF-9B81-3C44CD327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078A-888A-431C-8AD3-A5F36F9AF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9316-E2B5-4A1C-841A-A2443D85C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7ECE6-E972-4584-AF9F-A6733614F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2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E172-8459-4D70-ADEE-D820AC606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0CFE-E585-4881-97FD-0D2E34715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AC1A-1CB1-4701-94BE-705A0C19F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219A4-D967-474A-AF6C-77E887F8F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D13C-5165-46E4-96CB-B32B51B81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ACD4E-8C73-43CF-9B81-3C44CD327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9316-E2B5-4A1C-841A-A2443D85C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8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7ECE6-E972-4584-AF9F-A6733614F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AB87D3-27CE-4EEB-9CFF-E695E19E0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26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1CDAD5-F4CB-4B8B-9EE6-7CE05E544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09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609600"/>
            <a:ext cx="2895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2AB87D3-27CE-4EEB-9CFF-E695E19E0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nytimes.com/health/guides/disease/stroke/overview.html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WmDdI0_P4Q" TargetMode="Externa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06713"/>
            <a:ext cx="8382000" cy="150018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Disorders of CNS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Dr. Gary Mumaugh</a:t>
            </a:r>
          </a:p>
        </p:txBody>
      </p:sp>
      <p:pic>
        <p:nvPicPr>
          <p:cNvPr id="6" name="Picture 5" descr="A logo for a chiropractic school&#10;&#10;Description automatically generated">
            <a:extLst>
              <a:ext uri="{FF2B5EF4-FFF2-40B4-BE49-F238E27FC236}">
                <a16:creationId xmlns:a16="http://schemas.microsoft.com/office/drawing/2014/main" id="{65E771F7-2627-C47F-8033-CD42EECE5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19" y="5093188"/>
            <a:ext cx="1661681" cy="1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solidFill>
                  <a:schemeClr val="tx1"/>
                </a:solidFill>
              </a:rPr>
              <a:t>Vertebral Column </a:t>
            </a:r>
            <a:r>
              <a:rPr lang="en-US" sz="2200" dirty="0">
                <a:solidFill>
                  <a:srgbClr val="FF0000"/>
                </a:solidFill>
              </a:rPr>
              <a:t>Figure 20.3 Pg. 534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609600"/>
            <a:ext cx="28956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Edema in the CNS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01000" cy="4648200"/>
          </a:xfrm>
        </p:spPr>
        <p:txBody>
          <a:bodyPr>
            <a:normAutofit lnSpcReduction="10000"/>
          </a:bodyPr>
          <a:lstStyle/>
          <a:p>
            <a:endParaRPr lang="en-US" sz="2500" b="1" dirty="0"/>
          </a:p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Edema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 increase in tissue mass due to excess fluid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err="1">
                <a:latin typeface="Arial" charset="0"/>
                <a:ea typeface="Arial" charset="0"/>
                <a:cs typeface="Arial" charset="0"/>
              </a:rPr>
              <a:t>Vasogenic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Edema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Largely confined to white matter of brain &amp; spinal cord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blood brain barrier is compromised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Due to infection, toxic agent, abnormally permeable capillaries</a:t>
            </a:r>
          </a:p>
          <a:p>
            <a:pPr lvl="1"/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Edema in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Cytotoxic Edema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blood–brain barrier remains intact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 disruption in cellular metabolism impairs functioning of the sodium and potassium pump in the glial cell membrane, leading to cellular retention of sodium and water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Typically due to hypoxia or ischemia due to cardiac arrest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Swelling largely cellular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1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1695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981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rial" charset="0"/>
                <a:ea typeface="Arial" charset="0"/>
                <a:cs typeface="Arial" charset="0"/>
              </a:rPr>
              <a:t>Circulation of CSF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CSF starts in the bloodstream and returns to the bloodstream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Starts in the ventricles of the brain</a:t>
            </a:r>
          </a:p>
          <a:p>
            <a:pPr lvl="2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10% goes into the central canal of the spinal cord and travels down the spine before ending in the subarachnoid space at the bottom of the spine.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90% goes through the Foramen of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Magendje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(Median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Aperature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) and flows directly into the subarachnoid space </a:t>
            </a:r>
          </a:p>
          <a:p>
            <a:pPr lv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Reabsorption of CSF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Reabsorbed through the arachnoid villa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Reabsorb about 20 ml/hour = rate of production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1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29754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5"/>
          <a:stretch/>
        </p:blipFill>
        <p:spPr bwMode="auto">
          <a:xfrm>
            <a:off x="35168" y="2743200"/>
            <a:ext cx="4155831" cy="4026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0993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00200"/>
            <a:ext cx="5867400" cy="1143000"/>
          </a:xfrm>
        </p:spPr>
        <p:txBody>
          <a:bodyPr/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Hydrocephalus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7772400" cy="3581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Excess fluid within the cranial vault, subarachnoid space, or both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3 mechanisms for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hydrocephalus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1005840" lvl="2" indent="-457200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Oversecretion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CSF: rare</a:t>
            </a:r>
          </a:p>
          <a:p>
            <a:pPr marL="1005840" lvl="2" indent="-457200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Impaired absorption of CSF: many ways, anything that raises venous pressure</a:t>
            </a:r>
          </a:p>
          <a:p>
            <a:pPr marL="1005840" lvl="2" indent="-457200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Obstruction of CSF pathways: due to tumor of fibrosis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1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6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81200"/>
            <a:ext cx="5562600" cy="914400"/>
          </a:xfrm>
        </p:spPr>
        <p:txBody>
          <a:bodyPr/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    Hydrocephalus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95600"/>
            <a:ext cx="8458200" cy="3276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Hydrocephalus can occur due to birth defects or be acquired later in life. 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Other causes include meningitis, brain tumors, traumatic brain injury, intraventricular hemorrhage, and subarachnoid hemorrhage.</a:t>
            </a:r>
          </a:p>
        </p:txBody>
      </p:sp>
    </p:spTree>
    <p:extLst>
      <p:ext uri="{BB962C8B-B14F-4D97-AF65-F5344CB8AC3E}">
        <p14:creationId xmlns:p14="http://schemas.microsoft.com/office/powerpoint/2010/main" val="154253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048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Dr. M’s Recent Brain Scan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r="13947" b="5390"/>
          <a:stretch/>
        </p:blipFill>
        <p:spPr>
          <a:xfrm>
            <a:off x="1143000" y="1828800"/>
            <a:ext cx="6477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3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867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444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4734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3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607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2971800" cy="25146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Increased Intracranial Pressure (ICP)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458200" cy="2514600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Normal ICP = 5-15 mmHg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9" y="0"/>
            <a:ext cx="9150189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Hematomas</a:t>
            </a:r>
          </a:p>
        </p:txBody>
      </p:sp>
      <p:pic>
        <p:nvPicPr>
          <p:cNvPr id="551947" name="Picture 11" descr="015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3999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313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Subdural (Epidural) Hematomas</a:t>
            </a:r>
          </a:p>
        </p:txBody>
      </p:sp>
      <p:pic>
        <p:nvPicPr>
          <p:cNvPr id="552972" name="Picture 12" descr="015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3999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68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pPr marL="0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    What can exacerbate ICP?</a:t>
            </a:r>
          </a:p>
          <a:p>
            <a:pPr marL="1005840" lvl="2" indent="-457200">
              <a:buClrTx/>
              <a:buSzPct val="75000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CNS edema &amp; tumor masses</a:t>
            </a:r>
          </a:p>
          <a:p>
            <a:pPr marL="1005840" lvl="2" indent="-457200">
              <a:buClrTx/>
              <a:buSzPct val="75000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Blocked venous return</a:t>
            </a:r>
          </a:p>
          <a:p>
            <a:pPr marL="1005840" lvl="2" indent="-457200">
              <a:buClrTx/>
              <a:buSzPct val="75000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Heart failure</a:t>
            </a:r>
          </a:p>
          <a:p>
            <a:pPr marL="1005840" lvl="2" indent="-457200">
              <a:buClrTx/>
              <a:buSzPct val="75000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Hemorrhage into tissue</a:t>
            </a:r>
          </a:p>
          <a:p>
            <a:pPr marL="1005840" lvl="2" indent="-457200">
              <a:buClrTx/>
              <a:buSzPct val="75000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Subdural/extradural hematoma</a:t>
            </a:r>
          </a:p>
          <a:p>
            <a:pPr marL="1005840" lvl="2" indent="-457200">
              <a:buClrTx/>
              <a:buSzPct val="75000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Increased CSF and hydrocephalus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1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CNS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Protection of the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Brain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marL="822960" lvl="1" indent="-457200"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Scalp</a:t>
            </a:r>
          </a:p>
          <a:p>
            <a:pPr marL="1223010" lvl="2" indent="-457200">
              <a:buFont typeface="Courier New" charset="0"/>
              <a:buChar char="o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5 layers</a:t>
            </a:r>
          </a:p>
          <a:p>
            <a:pPr marL="822960" lvl="1" indent="-457200"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Skull</a:t>
            </a:r>
          </a:p>
          <a:p>
            <a:pPr marL="1223010" lvl="2" indent="-457200">
              <a:buFont typeface="Courier New" charset="0"/>
              <a:buChar char="o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Encloses and protects the brain and special senses</a:t>
            </a:r>
          </a:p>
          <a:p>
            <a:pPr marL="822960" lvl="1" indent="-457200"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Meningeal Protection </a:t>
            </a:r>
          </a:p>
          <a:p>
            <a:pPr marL="1223010" lvl="2" indent="-457200">
              <a:buFont typeface="Courier New" charset="0"/>
              <a:buChar char="o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Cerebrospinal fluid provides cushion for brain and is a shock absorber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1508760" lvl="3" indent="-457200">
              <a:buFont typeface="+mj-lt"/>
              <a:buAutoNum type="arabicPeriod"/>
            </a:pP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   What can decrease ICP?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Expansion of spinal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dural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sac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Decreased CSF &amp; blood volume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Bone erosion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Atrophy of neural tissue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17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   How can high ICP be treated?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Depends on if treatable or reversible</a:t>
            </a:r>
          </a:p>
          <a:p>
            <a:pPr lvl="2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Pressure transducer by </a:t>
            </a:r>
            <a:r>
              <a:rPr lang="en-US" sz="2800" u="sng" dirty="0">
                <a:latin typeface="Arial" charset="0"/>
                <a:ea typeface="Arial" charset="0"/>
                <a:cs typeface="Arial" charset="0"/>
              </a:rPr>
              <a:t>hole in skull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measures ICP</a:t>
            </a:r>
          </a:p>
          <a:p>
            <a:pPr lvl="2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Drugs (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barbituates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)- slow brain metabolism</a:t>
            </a:r>
          </a:p>
          <a:p>
            <a:pPr lvl="2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Diuretics- lowers blood volume</a:t>
            </a:r>
          </a:p>
          <a:p>
            <a:pPr lvl="2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Emergency craniotomy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Herniation Syndromes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 brain herniation is when brain tissue, cerebrospinal fluid, and blood vessels are moved or pressed away from their usual position inside the skull.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Brain herniation occurs when something inside the skull produces pressure that moves brain tissues. This is most often the result of brain swelling from a head injury, 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hlinkClick r:id="rId2"/>
              </a:rPr>
              <a:t>stroke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, or brain tumor.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Herniation Syndromes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Brain herniation can occur: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Between areas inside the skull, such as those separated by a rigid membrane like the tentorium or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falx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Through a natural opening at the base of the skull called the foramen magnum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Through openings created during brain surgery</a:t>
            </a:r>
          </a:p>
        </p:txBody>
      </p:sp>
    </p:spTree>
    <p:extLst>
      <p:ext uri="{BB962C8B-B14F-4D97-AF65-F5344CB8AC3E}">
        <p14:creationId xmlns:p14="http://schemas.microsoft.com/office/powerpoint/2010/main" val="1742853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3505200" cy="1219200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Herniation Syndromes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/>
          <a:stretch/>
        </p:blipFill>
        <p:spPr bwMode="auto">
          <a:xfrm>
            <a:off x="152400" y="2057400"/>
            <a:ext cx="86868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Coma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3058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Coma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lowest level of consciousness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Glasgow Coma Scale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determine level of consciousness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3 = deep coma   15 = normal consciousness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Babinski sign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sharp object pressed firmly to lateral surface of sole of foot – reaction gives depth of coma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581400" cy="5562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The Glasgow Coma Scale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Table 20.2 Pg. 563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Herniation Syndromes 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3= Deep Coma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15= Normal Consciousness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21921"/>
          <a:ext cx="4419600" cy="665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49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Eyes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To</a:t>
                      </a:r>
                      <a:r>
                        <a:rPr lang="en-US" sz="1700" baseline="0" dirty="0"/>
                        <a:t> pain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To verbal</a:t>
                      </a:r>
                      <a:r>
                        <a:rPr lang="en-US" sz="1700" baseline="0" dirty="0"/>
                        <a:t> stimuli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Spontaneously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Best Verbal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Incomprehensible 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Inappropriate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Disoriented</a:t>
                      </a:r>
                      <a:r>
                        <a:rPr lang="en-US" sz="1700" baseline="0" dirty="0"/>
                        <a:t> and converses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Oriented and converses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Best Motor Response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Extension (rigidity)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Flexion abnormal (rigid)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Flexion 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Localizes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Obeys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2499">
                <a:tc>
                  <a:txBody>
                    <a:bodyPr/>
                    <a:lstStyle/>
                    <a:p>
                      <a:r>
                        <a:rPr lang="en-US" sz="1700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3-15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8800"/>
            <a:ext cx="7162800" cy="10668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Cerebrovascular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Disorders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743200"/>
            <a:ext cx="8305800" cy="3886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Cerebral Aneurysm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distention of cerebral arterial wall</a:t>
            </a:r>
          </a:p>
          <a:p>
            <a:pPr marL="731520" lvl="1" indent="-457200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Berry aneurysm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appear at points of bifurcation</a:t>
            </a:r>
          </a:p>
          <a:p>
            <a:pPr marL="731520" lvl="1" indent="-457200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Fusiform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aneurysm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elongated dilations developing along artery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Signs &amp; symptoms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Cranial nerve dysfunction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Headaches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Lethargy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Neck pain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Bruit: noise detectable over aneurysm due to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turbulance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0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Intracranial Aneurysm</a:t>
            </a:r>
          </a:p>
        </p:txBody>
      </p:sp>
      <p:pic>
        <p:nvPicPr>
          <p:cNvPr id="572426" name="Picture 10" descr="015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08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Scalp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3999" cy="50292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9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7696200" cy="12192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Cerebrovascular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Disorders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71800"/>
            <a:ext cx="8686800" cy="3505200"/>
          </a:xfrm>
        </p:spPr>
        <p:txBody>
          <a:bodyPr>
            <a:normAutofit lnSpcReduction="10000"/>
          </a:bodyPr>
          <a:lstStyle/>
          <a:p>
            <a:pPr marL="457200" indent="-45720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Subarachnoid Vasospasm</a:t>
            </a: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Transitory restriction or narrowing of artery or branch</a:t>
            </a:r>
          </a:p>
          <a:p>
            <a:r>
              <a:rPr lang="en-US" sz="3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Often experienced with subarachnoid hemorrhage</a:t>
            </a:r>
          </a:p>
          <a:p>
            <a:r>
              <a:rPr lang="en-US" sz="3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Signs &amp; symptoms - vary due to territory and duration</a:t>
            </a:r>
          </a:p>
          <a:p>
            <a:pPr marL="731520" lvl="1" indent="-457200">
              <a:buClrTx/>
              <a:buFont typeface="+mj-lt"/>
              <a:buAutoNum type="arabicParenR"/>
            </a:pPr>
            <a:endParaRPr lang="en-US" sz="3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1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696200" cy="18288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Cerebrovascular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Arteriovenous Malformations (AVM)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 tangled mass of dilated blood vessels that pass from large or medium sized arteries directly into a vein or venous sinus, bypassing normal capillary beds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Signs &amp; symptoms - ischemia, seizures, headaches, bruit,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xanthochromia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(yellow color of CSF)</a:t>
            </a:r>
          </a:p>
        </p:txBody>
      </p:sp>
    </p:spTree>
    <p:extLst>
      <p:ext uri="{BB962C8B-B14F-4D97-AF65-F5344CB8AC3E}">
        <p14:creationId xmlns:p14="http://schemas.microsoft.com/office/powerpoint/2010/main" val="690918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6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Intracranial Thrombophlebitis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Inflammation &amp; clot formation in the dural venous sinuses and perhaps cerebral veins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Often caused by infections of middle ear, mastoid air cells, paranasal sinuses, scalp, skin around upper lip, nose &amp; eyes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Signs &amp; symptoms - dependent on site and history of site infection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General headache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Papilledema (swelling of retina at optic nerve)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Eye movement abnormalities and pain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Edema of eyelids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7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81200"/>
            <a:ext cx="8534400" cy="4026091"/>
          </a:xfrm>
        </p:spPr>
        <p:txBody>
          <a:bodyPr/>
          <a:lstStyle/>
          <a:p>
            <a:pPr lvl="0"/>
            <a:r>
              <a:rPr lang="en-US" sz="2800" dirty="0"/>
              <a:t>Sudden onset is due directly &amp; indirectly to deficiency in blood supply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3rd most common cause of death in the USA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Over 600,000 strokes per year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160,000 deaths per year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30% die in acute stage 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30% - 40% severely disabled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Ischemic stroke – 80%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Hemorrhagic stroke – 20%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124200" cy="9445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Strokes</a:t>
            </a:r>
          </a:p>
        </p:txBody>
      </p:sp>
    </p:spTree>
    <p:extLst>
      <p:ext uri="{BB962C8B-B14F-4D97-AF65-F5344CB8AC3E}">
        <p14:creationId xmlns:p14="http://schemas.microsoft.com/office/powerpoint/2010/main" val="1561812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Increases with age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Men more than women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Oral contraceptive use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Cigarette smoking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Obesity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Genetic predisposition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Hypertension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Diabetes mellitus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Heart disease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Who is at risk?</a:t>
            </a:r>
          </a:p>
        </p:txBody>
      </p:sp>
    </p:spTree>
    <p:extLst>
      <p:ext uri="{BB962C8B-B14F-4D97-AF65-F5344CB8AC3E}">
        <p14:creationId xmlns:p14="http://schemas.microsoft.com/office/powerpoint/2010/main" val="2017881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actual precise symptoms depend on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the CVA was and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how large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it is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Sudden weakness, numbness or paralysis of one side of the body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Loss of consciousness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Seizure may sometimes occur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Sudden change in mental status, confusion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Slurred speech, dysarthria, aphasia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Prognosis is more guarded if: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loss of consciousness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a large part of the left side of the brain is affected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This is the dominant side for 95% of people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 &amp; S of Strokes</a:t>
            </a:r>
          </a:p>
        </p:txBody>
      </p:sp>
    </p:spTree>
    <p:extLst>
      <p:ext uri="{BB962C8B-B14F-4D97-AF65-F5344CB8AC3E}">
        <p14:creationId xmlns:p14="http://schemas.microsoft.com/office/powerpoint/2010/main" val="657103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81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Ask the person to say a complete sentence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Ask the person to raise both hands above their heads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Ask the person to walk across the room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Walk behind them to catch of unsteady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If any of the above are present – CALL 911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609600"/>
            <a:ext cx="2895600" cy="1600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to do if you suspect a stroke</a:t>
            </a:r>
          </a:p>
        </p:txBody>
      </p:sp>
    </p:spTree>
    <p:extLst>
      <p:ext uri="{BB962C8B-B14F-4D97-AF65-F5344CB8AC3E}">
        <p14:creationId xmlns:p14="http://schemas.microsoft.com/office/powerpoint/2010/main" val="168467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9372600" cy="4648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Controlling hypertension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Manage and control diabetes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Lower blood pressure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Proper diet and exercise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Stop smoking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Anticholesterol drugs if lipids levels high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83mg ASA per day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Any history of TIA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Mini-stroke lasting 1-3 minutes with involvement of face and speech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Referral to vascular surgeon for carotid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arteriography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Mini Strokes (TIAs): Don't Ignore Symptoms, Act FAST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609600"/>
            <a:ext cx="2895600" cy="808038"/>
          </a:xfrm>
        </p:spPr>
        <p:txBody>
          <a:bodyPr/>
          <a:lstStyle/>
          <a:p>
            <a:r>
              <a:rPr lang="en-US" sz="3600" b="1" dirty="0"/>
              <a:t>Preventing Stroke</a:t>
            </a:r>
          </a:p>
        </p:txBody>
      </p:sp>
    </p:spTree>
    <p:extLst>
      <p:ext uri="{BB962C8B-B14F-4D97-AF65-F5344CB8AC3E}">
        <p14:creationId xmlns:p14="http://schemas.microsoft.com/office/powerpoint/2010/main" val="505185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History is most important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CT scans present with 95% accuracy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Lumbar puncture if CT normal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CT with LP is 100% accurate diagnostically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MRI are used only if the  diagnosis is still uncertain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Open MRI is preferred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Many patients have died in and older style MRI scanner which is enclosed and takes a long time for the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of Strokes</a:t>
            </a:r>
          </a:p>
        </p:txBody>
      </p:sp>
    </p:spTree>
    <p:extLst>
      <p:ext uri="{BB962C8B-B14F-4D97-AF65-F5344CB8AC3E}">
        <p14:creationId xmlns:p14="http://schemas.microsoft.com/office/powerpoint/2010/main" val="554602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Transient Ischemic Attack (TIA)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Short episodes of sudden neurological dysfunction that clear up completely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Causes: hypotension, vasospasms, anemia, polycythemia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Symptoms: depends on arteries involved- aphasia, drop attacks, vertigo, nausea, dysarthria, </a:t>
            </a:r>
            <a:r>
              <a:rPr lang="en-US" sz="2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amaurosis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fugax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(fleeting blindness)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Therapy: anticoagulant drug (ex. Aspirin)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534400" cy="4343400"/>
          </a:xfrm>
        </p:spPr>
        <p:txBody>
          <a:bodyPr/>
          <a:lstStyle/>
          <a:p>
            <a:pPr lvl="1" algn="ctr"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Thrombotic Stroke (most common)</a:t>
            </a:r>
          </a:p>
          <a:p>
            <a:pPr lvl="1" algn="ctr"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Ischemic Stroke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Permanent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damage to part of brain due to ischemia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Thrombosis usually due to atherosclerosis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“stroke-in-evolution” – may progress over weeks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Symptoms: depends on affected area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97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02609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80% of strokes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Occlusion of an artery supplying blood to the brain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Ischemic CVA will be localized to the area of occlusion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types of ischemic stroke: 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Thrombus  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Athersclerosis with occlusion of the carotid artery, vertebral artery or within the brain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Embolism from outside the brain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Ischemic Stroke</a:t>
            </a:r>
            <a:r>
              <a:rPr lang="en-US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lvl="1" indent="-514350" algn="ctr"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Embolic Stroke - Ischemic Stroke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Embolic Stroke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Embolus lodges in brain artery and creates ischemia that leads to an infarct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Often associated with atrial fibrillation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Symptoms: ischemia, broad function loss, edema, infarction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Rapid development of symptoms with no immediate warning signs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14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Blood clot from heart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Platelets &amp; fibrous debri from carotid artery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Clumps of myoglobin can break from over exerted muscle in extreme sports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Fat can break off from a large bone fracture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Nitrogen bubbles may build up in bloodstream from scuba divers who decompress to fast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Amniotic fluid can get into the blood during childbirth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Possible Sources of Emboli</a:t>
            </a:r>
          </a:p>
        </p:txBody>
      </p:sp>
    </p:spTree>
    <p:extLst>
      <p:ext uri="{BB962C8B-B14F-4D97-AF65-F5344CB8AC3E}">
        <p14:creationId xmlns:p14="http://schemas.microsoft.com/office/powerpoint/2010/main" val="217852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8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2895600" cy="990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09800"/>
            <a:ext cx="7619999" cy="4343400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Hemorrhagic CVA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Infarction by interrupting blood flow to region downstream from hemorrhage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Damage from expanding hematoma (increased ICP)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Symptoms: fairly rapid onset, increased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097657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20% of strokes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Caused by a rupture in a cerebral artery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Ruptured artery causes inflammation of brain tissue = increased intracranial pressure = damage to both cerebral hemispheres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Because of wide spread damage often fatal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This type of CVA occurs suddenly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Results from arteriosclerosis or severe hypertension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Hemorrhagic Stroke</a:t>
            </a:r>
          </a:p>
        </p:txBody>
      </p:sp>
    </p:spTree>
    <p:extLst>
      <p:ext uri="{BB962C8B-B14F-4D97-AF65-F5344CB8AC3E}">
        <p14:creationId xmlns:p14="http://schemas.microsoft.com/office/powerpoint/2010/main" val="181704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4749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178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Intracerebral bleeding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Seen in elderly with high blood pressure and fragile vessels, or in patients with bleeding disorders and those on anticoagulants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Subarachnoid bleeding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Seen in 30-40 year olds and are mostly due to congenital ateriovenous malformations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Subdural bleeding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Often occurs in elderly who fall and strike their head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Epidural bleeding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Usually from a ruptured temporal artery and is usually caused by major head trauma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Varieties of Hemorrhagic Stroke</a:t>
            </a:r>
          </a:p>
        </p:txBody>
      </p:sp>
    </p:spTree>
    <p:extLst>
      <p:ext uri="{BB962C8B-B14F-4D97-AF65-F5344CB8AC3E}">
        <p14:creationId xmlns:p14="http://schemas.microsoft.com/office/powerpoint/2010/main" val="1089966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4724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Ischemic strokes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Thrombolytic therapy  - rtPA – recombinant tissue plasma activator has revolutionized CVA tx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Must be administered within 3 hours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Cerebral edema often follows post-stroke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Treated with IV steroids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Heparin used after the initial three hours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Strokes</a:t>
            </a:r>
          </a:p>
        </p:txBody>
      </p:sp>
    </p:spTree>
    <p:extLst>
      <p:ext uri="{BB962C8B-B14F-4D97-AF65-F5344CB8AC3E}">
        <p14:creationId xmlns:p14="http://schemas.microsoft.com/office/powerpoint/2010/main" val="2108785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Strokes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Hemorrhagic strokes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IV sodium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nitroprusside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control blood pressure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IV Vitamin K and fresh plasma if patient on Coumadin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If ruptured aneurysm, then high risk brain stent is used (50/50 chance of surgical)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80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CNS Infection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09800"/>
            <a:ext cx="83820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What are 5 locations of CNS infection?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Meningitis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subarachnoid space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Meningoencephalitis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meninges &amp; adjacent brain tissue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Encephalitis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brain tissue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Myelitis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spinal cord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Abscesses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focal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022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CNS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Acute Bacterial Meningitis</a:t>
            </a:r>
          </a:p>
          <a:p>
            <a:pPr marL="0" indent="0" algn="ctr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marL="1005840" lvl="2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50-60% fatal if untreated</a:t>
            </a:r>
          </a:p>
          <a:p>
            <a:pPr marL="1005840" lvl="2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Infection in subarachnoid space</a:t>
            </a:r>
          </a:p>
          <a:p>
            <a:pPr marL="1005840" lvl="2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Treatment: rapid antibiotics</a:t>
            </a:r>
          </a:p>
          <a:p>
            <a:pPr marL="1005840" lvl="2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Persistent meningitis can lead to cranial nerve damage, abscess, tissue infarct, and extension into subdural space</a:t>
            </a:r>
          </a:p>
          <a:p>
            <a:pPr marL="1005840" lvl="2" indent="-457200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1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CNS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lnSpc>
                <a:spcPct val="9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Chronic Bacterial </a:t>
            </a:r>
            <a:r>
              <a:rPr lang="en-US" sz="3200" b="1" dirty="0" err="1">
                <a:latin typeface="Arial" charset="0"/>
                <a:ea typeface="Arial" charset="0"/>
                <a:cs typeface="Arial" charset="0"/>
              </a:rPr>
              <a:t>Meningoencephalitis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Syphilis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plug and inflame tiny vessels of the meninges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Lyme Disease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variety of symptoms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Tuberculosis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produces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fibrinous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exudate in the subarachnoid space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767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CNS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534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Meningeal signs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Light sensitivity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Acute: fever, vomiting, drowsiness, stiff neck, muscle aches, back aches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Rapid development</a:t>
            </a:r>
          </a:p>
          <a:p>
            <a:pPr lvl="1">
              <a:buFont typeface="Arial" charset="0"/>
              <a:buChar char="•"/>
            </a:pP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Brudzinki’s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sign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abrupt flexion of neck leads to involuntary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flextion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of knees (if supine)</a:t>
            </a:r>
          </a:p>
          <a:p>
            <a:pPr lvl="1">
              <a:buFont typeface="Arial" charset="0"/>
              <a:buChar char="•"/>
            </a:pP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Kernig’s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sign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attempt to extend knee while thigh flexed results in resistance and pain in hamstring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09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696200" cy="44958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Reye’s Syndrome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Potentially fatal post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viral condition</a:t>
            </a:r>
          </a:p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Symptoms</a:t>
            </a:r>
          </a:p>
          <a:p>
            <a:pPr lvl="2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Renewed vomiting &amp; lethargy</a:t>
            </a:r>
          </a:p>
          <a:p>
            <a:pPr lvl="2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[3/4] clouded consciousness,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hyperexcitability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recovery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2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[1/4] progressive brain edema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deepening coma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death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Pathophysiology not understood</a:t>
            </a:r>
          </a:p>
          <a:p>
            <a:pPr lvl="2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Aspirin is suspected to play a part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307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CNS Infection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1828800"/>
            <a:ext cx="7921625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Brain Abscesses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 area of necrosis and pyogenic (pus forming) bacterial infection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Infection introduced at same time as an area of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infarct  – 2 possible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ways: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Septic embolism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Chronic infection</a:t>
            </a:r>
          </a:p>
        </p:txBody>
      </p:sp>
    </p:spTree>
    <p:extLst>
      <p:ext uri="{BB962C8B-B14F-4D97-AF65-F5344CB8AC3E}">
        <p14:creationId xmlns:p14="http://schemas.microsoft.com/office/powerpoint/2010/main" val="7591701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048000" cy="14478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200" b="1" dirty="0">
                <a:latin typeface="Arial" charset="0"/>
                <a:ea typeface="Arial" charset="0"/>
                <a:cs typeface="Arial" charset="0"/>
              </a:rPr>
              <a:t>Meningeal Protection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9"/>
          <a:stretch/>
        </p:blipFill>
        <p:spPr>
          <a:xfrm>
            <a:off x="0" y="1828800"/>
            <a:ext cx="9144000" cy="50292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2895600" cy="1676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CNS Tumors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82000" cy="4267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2% of all cancer cases in adults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above </a:t>
            </a:r>
            <a:r>
              <a:rPr lang="en-US" sz="2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tentorium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(w/in cerebral hemisphere, thalamus, etc.)</a:t>
            </a:r>
          </a:p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20% of all cancer cases in children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</a:t>
            </a:r>
            <a:r>
              <a:rPr lang="en-US" sz="2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subtentorium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(brain stem, cerebellum, 4</a:t>
            </a:r>
            <a:r>
              <a:rPr lang="en-US" sz="2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ventricle)</a:t>
            </a:r>
          </a:p>
          <a:p>
            <a:pPr lvl="1">
              <a:buNone/>
            </a:pP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543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59870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CNS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Mitotically active cells are capable of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tumorigenesis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274320" lvl="1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Astrocytes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contribute to blood-brain barrier, structural support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Oligodendrocytes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provide myelin sheaths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Ependymal cells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line ventricles &amp; central canal of spinal cord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Schwann cells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provide myelination in PNS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Treatment- excision or radiation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Benign can be just as bad as malignant if inoperable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29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CNS Tumors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2" indent="0">
              <a:lnSpc>
                <a:spcPct val="80000"/>
              </a:lnSpc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      Primary brain tumors</a:t>
            </a:r>
          </a:p>
          <a:p>
            <a:pPr marL="731520" lvl="2" indent="0">
              <a:lnSpc>
                <a:spcPct val="80000"/>
              </a:lnSpc>
              <a:buNone/>
            </a:pP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marL="643255" lvl="1" indent="-457200"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Gliomas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- 70%; most rise from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astrocytomas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643255" lvl="1" indent="-457200"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Meningioma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benign slow-growing tumor, arise from arachnoid membrane</a:t>
            </a:r>
          </a:p>
          <a:p>
            <a:pPr marL="643255" lvl="1" indent="-457200"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Acoustic neuroma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most peripheral nerve tumors in cranial vault</a:t>
            </a:r>
          </a:p>
          <a:p>
            <a:pPr marL="643255" lvl="1" indent="-457200"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Oligodendrogliomas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develop in cortex and subc</a:t>
            </a:r>
            <a:r>
              <a:rPr lang="en-US" sz="2800" dirty="0"/>
              <a:t>ortically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77029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CNS Tumors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2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Secondary brain tumors</a:t>
            </a:r>
          </a:p>
          <a:p>
            <a:pPr marL="731520" lvl="2" indent="0">
              <a:lnSpc>
                <a:spcPct val="80000"/>
              </a:lnSpc>
              <a:buNone/>
            </a:pPr>
            <a:endParaRPr lang="en-US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71855" lvl="2" indent="-285750">
              <a:lnSpc>
                <a:spcPct val="8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Typically metastasize through blood to brain</a:t>
            </a:r>
          </a:p>
          <a:p>
            <a:pPr marL="586105" lvl="2" indent="0">
              <a:lnSpc>
                <a:spcPct val="80000"/>
              </a:lnSpc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871855" lvl="2" indent="-285750">
              <a:lnSpc>
                <a:spcPct val="8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Sources- lung, breast, skin, kidney &amp; intestine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76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4922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CNS Tumors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752600"/>
            <a:ext cx="7772399" cy="4344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Pituitary gland</a:t>
            </a:r>
          </a:p>
          <a:p>
            <a:pPr lvl="1"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Pituitary adenoma – 2 types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“Secreting type” (less common)- secretes excess hormones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“Null cell”- goes undetected until there is damage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Symptoms: “tunnel vision,” cranial nerve compression, hypopituitarism (if blood supply compressed)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Treatment - surgery or radiation</a:t>
            </a:r>
          </a:p>
        </p:txBody>
      </p:sp>
    </p:spTree>
    <p:extLst>
      <p:ext uri="{BB962C8B-B14F-4D97-AF65-F5344CB8AC3E}">
        <p14:creationId xmlns:p14="http://schemas.microsoft.com/office/powerpoint/2010/main" val="104221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03174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510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CNS Protection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Protection of the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Spinal Cord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Vertebral Column 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Protects spinal cord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Articulates with the head, rib, pectoral and pelvic girdles </a:t>
            </a:r>
          </a:p>
          <a:p>
            <a:pPr lvl="2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Hemopoietic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immune system roles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Points of attachment for muscles 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Avenue for vertebral arteries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CNS Tumors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50372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CNS Tumors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458200" cy="426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endParaRPr lang="en-US" dirty="0"/>
          </a:p>
          <a:p>
            <a:pPr marL="457200" indent="-457200">
              <a:lnSpc>
                <a:spcPct val="80000"/>
              </a:lnSpc>
              <a:buAutoNum type="arabicParenR" startAt="2"/>
            </a:pPr>
            <a:r>
              <a:rPr lang="en-US" b="1" dirty="0"/>
              <a:t>Brain Tumors</a:t>
            </a:r>
          </a:p>
          <a:p>
            <a:pPr marL="860425" lvl="1" indent="-457200">
              <a:lnSpc>
                <a:spcPct val="80000"/>
              </a:lnSpc>
              <a:buAutoNum type="arabicParenR" startAt="2"/>
            </a:pPr>
            <a:endParaRPr lang="en-US" dirty="0"/>
          </a:p>
          <a:p>
            <a:pPr marL="1329055" lvl="3" indent="-285750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389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330_slide">
  <a:themeElements>
    <a:clrScheme name="Office Theme 2">
      <a:dk1>
        <a:srgbClr val="333333"/>
      </a:dk1>
      <a:lt1>
        <a:srgbClr val="FFFFFF"/>
      </a:lt1>
      <a:dk2>
        <a:srgbClr val="333399"/>
      </a:dk2>
      <a:lt2>
        <a:srgbClr val="FFFFFF"/>
      </a:lt2>
      <a:accent1>
        <a:srgbClr val="D4A6FF"/>
      </a:accent1>
      <a:accent2>
        <a:srgbClr val="80C1FF"/>
      </a:accent2>
      <a:accent3>
        <a:srgbClr val="ADADCA"/>
      </a:accent3>
      <a:accent4>
        <a:srgbClr val="DADADA"/>
      </a:accent4>
      <a:accent5>
        <a:srgbClr val="E6D0FF"/>
      </a:accent5>
      <a:accent6>
        <a:srgbClr val="73AFE7"/>
      </a:accent6>
      <a:hlink>
        <a:srgbClr val="BFBFFF"/>
      </a:hlink>
      <a:folHlink>
        <a:srgbClr val="B8E6D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7979F2"/>
        </a:accent1>
        <a:accent2>
          <a:srgbClr val="9191F2"/>
        </a:accent2>
        <a:accent3>
          <a:srgbClr val="ADADCA"/>
        </a:accent3>
        <a:accent4>
          <a:srgbClr val="DADADA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D4A6FF"/>
        </a:accent1>
        <a:accent2>
          <a:srgbClr val="80C1FF"/>
        </a:accent2>
        <a:accent3>
          <a:srgbClr val="ADADCA"/>
        </a:accent3>
        <a:accent4>
          <a:srgbClr val="DADADA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F2CC9D"/>
        </a:accent1>
        <a:accent2>
          <a:srgbClr val="B2B2FF"/>
        </a:accent2>
        <a:accent3>
          <a:srgbClr val="ADADCA"/>
        </a:accent3>
        <a:accent4>
          <a:srgbClr val="DADADA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A1DE90"/>
        </a:accent1>
        <a:accent2>
          <a:srgbClr val="DEC685"/>
        </a:accent2>
        <a:accent3>
          <a:srgbClr val="ADADCA"/>
        </a:accent3>
        <a:accent4>
          <a:srgbClr val="DADADA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979F2"/>
        </a:accent1>
        <a:accent2>
          <a:srgbClr val="9191F2"/>
        </a:accent2>
        <a:accent3>
          <a:srgbClr val="FFFFFF"/>
        </a:accent3>
        <a:accent4>
          <a:srgbClr val="000000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4A6FF"/>
        </a:accent1>
        <a:accent2>
          <a:srgbClr val="80C1FF"/>
        </a:accent2>
        <a:accent3>
          <a:srgbClr val="FFFFFF"/>
        </a:accent3>
        <a:accent4>
          <a:srgbClr val="000000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CC9D"/>
        </a:accent1>
        <a:accent2>
          <a:srgbClr val="B2B2FF"/>
        </a:accent2>
        <a:accent3>
          <a:srgbClr val="FFFFFF"/>
        </a:accent3>
        <a:accent4>
          <a:srgbClr val="000000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DE90"/>
        </a:accent1>
        <a:accent2>
          <a:srgbClr val="DEC685"/>
        </a:accent2>
        <a:accent3>
          <a:srgbClr val="FFFFFF"/>
        </a:accent3>
        <a:accent4>
          <a:srgbClr val="000000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3399"/>
      </a:dk2>
      <a:lt2>
        <a:srgbClr val="FFFFFF"/>
      </a:lt2>
      <a:accent1>
        <a:srgbClr val="D4A6FF"/>
      </a:accent1>
      <a:accent2>
        <a:srgbClr val="80C1FF"/>
      </a:accent2>
      <a:accent3>
        <a:srgbClr val="ADADCA"/>
      </a:accent3>
      <a:accent4>
        <a:srgbClr val="DADADA"/>
      </a:accent4>
      <a:accent5>
        <a:srgbClr val="E6D0FF"/>
      </a:accent5>
      <a:accent6>
        <a:srgbClr val="73AFE7"/>
      </a:accent6>
      <a:hlink>
        <a:srgbClr val="BFBFFF"/>
      </a:hlink>
      <a:folHlink>
        <a:srgbClr val="B8E6D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7979F2"/>
        </a:accent1>
        <a:accent2>
          <a:srgbClr val="9191F2"/>
        </a:accent2>
        <a:accent3>
          <a:srgbClr val="ADADCA"/>
        </a:accent3>
        <a:accent4>
          <a:srgbClr val="DADADA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D4A6FF"/>
        </a:accent1>
        <a:accent2>
          <a:srgbClr val="80C1FF"/>
        </a:accent2>
        <a:accent3>
          <a:srgbClr val="ADADCA"/>
        </a:accent3>
        <a:accent4>
          <a:srgbClr val="DADADA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F2CC9D"/>
        </a:accent1>
        <a:accent2>
          <a:srgbClr val="B2B2FF"/>
        </a:accent2>
        <a:accent3>
          <a:srgbClr val="ADADCA"/>
        </a:accent3>
        <a:accent4>
          <a:srgbClr val="DADADA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A1DE90"/>
        </a:accent1>
        <a:accent2>
          <a:srgbClr val="DEC685"/>
        </a:accent2>
        <a:accent3>
          <a:srgbClr val="ADADCA"/>
        </a:accent3>
        <a:accent4>
          <a:srgbClr val="DADADA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979F2"/>
        </a:accent1>
        <a:accent2>
          <a:srgbClr val="9191F2"/>
        </a:accent2>
        <a:accent3>
          <a:srgbClr val="FFFFFF"/>
        </a:accent3>
        <a:accent4>
          <a:srgbClr val="000000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4A6FF"/>
        </a:accent1>
        <a:accent2>
          <a:srgbClr val="80C1FF"/>
        </a:accent2>
        <a:accent3>
          <a:srgbClr val="FFFFFF"/>
        </a:accent3>
        <a:accent4>
          <a:srgbClr val="000000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CC9D"/>
        </a:accent1>
        <a:accent2>
          <a:srgbClr val="B2B2FF"/>
        </a:accent2>
        <a:accent3>
          <a:srgbClr val="FFFFFF"/>
        </a:accent3>
        <a:accent4>
          <a:srgbClr val="000000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DE90"/>
        </a:accent1>
        <a:accent2>
          <a:srgbClr val="DEC685"/>
        </a:accent2>
        <a:accent3>
          <a:srgbClr val="FFFFFF"/>
        </a:accent3>
        <a:accent4>
          <a:srgbClr val="000000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S101971520">
  <a:themeElements>
    <a:clrScheme name="Custom 66">
      <a:dk1>
        <a:srgbClr val="202020"/>
      </a:dk1>
      <a:lt1>
        <a:srgbClr val="202020"/>
      </a:lt1>
      <a:dk2>
        <a:srgbClr val="1F497D"/>
      </a:dk2>
      <a:lt2>
        <a:srgbClr val="C0C0C0"/>
      </a:lt2>
      <a:accent1>
        <a:srgbClr val="595959"/>
      </a:accent1>
      <a:accent2>
        <a:srgbClr val="373737"/>
      </a:accent2>
      <a:accent3>
        <a:srgbClr val="202020"/>
      </a:accent3>
      <a:accent4>
        <a:srgbClr val="8064A2"/>
      </a:accent4>
      <a:accent5>
        <a:srgbClr val="4BACC6"/>
      </a:accent5>
      <a:accent6>
        <a:srgbClr val="F79646"/>
      </a:accent6>
      <a:hlink>
        <a:srgbClr val="20202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Brain</Template>
  <TotalTime>1165</TotalTime>
  <Words>2184</Words>
  <Application>Microsoft Macintosh PowerPoint</Application>
  <PresentationFormat>On-screen Show (4:3)</PresentationFormat>
  <Paragraphs>375</Paragraphs>
  <Slides>82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Arial Rounded MT Bold</vt:lpstr>
      <vt:lpstr>Calibri</vt:lpstr>
      <vt:lpstr>Courier New</vt:lpstr>
      <vt:lpstr>Tahoma</vt:lpstr>
      <vt:lpstr>Verdana</vt:lpstr>
      <vt:lpstr>med_0330_slide</vt:lpstr>
      <vt:lpstr>1_Default Design</vt:lpstr>
      <vt:lpstr>TS101971520</vt:lpstr>
      <vt:lpstr>PowerPoint Presentation</vt:lpstr>
      <vt:lpstr>PowerPoint Presentation</vt:lpstr>
      <vt:lpstr>CNS Protection</vt:lpstr>
      <vt:lpstr>Scalp </vt:lpstr>
      <vt:lpstr>PowerPoint Presentation</vt:lpstr>
      <vt:lpstr>PowerPoint Presentation</vt:lpstr>
      <vt:lpstr>Meningeal Protection</vt:lpstr>
      <vt:lpstr>CNS Protection </vt:lpstr>
      <vt:lpstr>PowerPoint Presentation</vt:lpstr>
      <vt:lpstr>Vertebral Column Figure 20.3 Pg. 534</vt:lpstr>
      <vt:lpstr>Edema in the CNS</vt:lpstr>
      <vt:lpstr>Edema in the CNS</vt:lpstr>
      <vt:lpstr>PowerPoint Presentation</vt:lpstr>
      <vt:lpstr>PowerPoint Presentation</vt:lpstr>
      <vt:lpstr>Circulation of CSF </vt:lpstr>
      <vt:lpstr>PowerPoint Presentation</vt:lpstr>
      <vt:lpstr>Hydrocephalus</vt:lpstr>
      <vt:lpstr>PowerPoint Presentation</vt:lpstr>
      <vt:lpstr>    Hydrocephalus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Increased Intracranial Pressure (ICP)</vt:lpstr>
      <vt:lpstr>PowerPoint Presentation</vt:lpstr>
      <vt:lpstr>Hematomas</vt:lpstr>
      <vt:lpstr>Subdural (Epidural) Hematomas</vt:lpstr>
      <vt:lpstr>ICP</vt:lpstr>
      <vt:lpstr>ICP</vt:lpstr>
      <vt:lpstr>ICP</vt:lpstr>
      <vt:lpstr>Herniation Syndromes</vt:lpstr>
      <vt:lpstr>Herniation Syndromes</vt:lpstr>
      <vt:lpstr> Herniation Syndromes</vt:lpstr>
      <vt:lpstr>Coma</vt:lpstr>
      <vt:lpstr> The Glasgow Coma Scale   Table 20.2 Pg. 563    Herniation Syndromes     3= Deep Coma 15= Normal Consciousness</vt:lpstr>
      <vt:lpstr>Cerebrovascular Disorders</vt:lpstr>
      <vt:lpstr>PowerPoint Presentation</vt:lpstr>
      <vt:lpstr>Intracranial Aneurysm</vt:lpstr>
      <vt:lpstr>PowerPoint Presentation</vt:lpstr>
      <vt:lpstr>PowerPoint Presentation</vt:lpstr>
      <vt:lpstr>Cerebrovascular Disorders </vt:lpstr>
      <vt:lpstr>Cerebrovascular Disorders </vt:lpstr>
      <vt:lpstr>PowerPoint Presentation</vt:lpstr>
      <vt:lpstr>PowerPoint Presentation</vt:lpstr>
      <vt:lpstr>Strokes</vt:lpstr>
      <vt:lpstr>Who is at risk?</vt:lpstr>
      <vt:lpstr>S &amp; S of Strokes</vt:lpstr>
      <vt:lpstr>What to do if you suspect a stroke</vt:lpstr>
      <vt:lpstr>Preventing Stroke</vt:lpstr>
      <vt:lpstr>Diagnosis of Strokes</vt:lpstr>
      <vt:lpstr>PowerPoint Presentation</vt:lpstr>
      <vt:lpstr>PowerPoint Presentation</vt:lpstr>
      <vt:lpstr>Ischemic Strokes</vt:lpstr>
      <vt:lpstr>PowerPoint Presentation</vt:lpstr>
      <vt:lpstr>Possible Sources of Emboli</vt:lpstr>
      <vt:lpstr>PowerPoint Presentation</vt:lpstr>
      <vt:lpstr>PowerPoint Presentation</vt:lpstr>
      <vt:lpstr>Hemorrhagic Stroke</vt:lpstr>
      <vt:lpstr>Varieties of Hemorrhagic Stroke</vt:lpstr>
      <vt:lpstr>Treatment of Strokes</vt:lpstr>
      <vt:lpstr>Treatment of Strokes</vt:lpstr>
      <vt:lpstr>CNS Infection</vt:lpstr>
      <vt:lpstr>CNS Infection</vt:lpstr>
      <vt:lpstr>CNS Infection</vt:lpstr>
      <vt:lpstr>CNS Infection</vt:lpstr>
      <vt:lpstr>PowerPoint Presentation</vt:lpstr>
      <vt:lpstr>CNS Infection</vt:lpstr>
      <vt:lpstr>PowerPoint Presentation</vt:lpstr>
      <vt:lpstr>CNS Tumors</vt:lpstr>
      <vt:lpstr>PowerPoint Presentation</vt:lpstr>
      <vt:lpstr>PowerPoint Presentation</vt:lpstr>
      <vt:lpstr>CNS Tumors</vt:lpstr>
      <vt:lpstr>CNS Tumors</vt:lpstr>
      <vt:lpstr>CNS Tumors</vt:lpstr>
      <vt:lpstr>PowerPoint Presentation</vt:lpstr>
      <vt:lpstr>CNS Tumors</vt:lpstr>
      <vt:lpstr>PowerPoint Presentation</vt:lpstr>
      <vt:lpstr>PowerPoint Presentation</vt:lpstr>
      <vt:lpstr>CNS Tumors</vt:lpstr>
      <vt:lpstr>CNS Tumors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Respiratory Pathophysiology</dc:title>
  <dc:creator>Amy Anderson</dc:creator>
  <cp:lastModifiedBy>Mumaugh, Gary</cp:lastModifiedBy>
  <cp:revision>128</cp:revision>
  <dcterms:created xsi:type="dcterms:W3CDTF">2010-02-24T06:52:13Z</dcterms:created>
  <dcterms:modified xsi:type="dcterms:W3CDTF">2023-12-17T02:20:32Z</dcterms:modified>
</cp:coreProperties>
</file>