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93" r:id="rId4"/>
    <p:sldId id="294" r:id="rId5"/>
    <p:sldId id="260" r:id="rId6"/>
    <p:sldId id="295" r:id="rId7"/>
    <p:sldId id="296" r:id="rId8"/>
    <p:sldId id="297" r:id="rId9"/>
    <p:sldId id="298" r:id="rId10"/>
    <p:sldId id="312" r:id="rId11"/>
    <p:sldId id="299" r:id="rId12"/>
    <p:sldId id="313" r:id="rId13"/>
    <p:sldId id="300" r:id="rId14"/>
    <p:sldId id="301" r:id="rId15"/>
    <p:sldId id="302" r:id="rId16"/>
    <p:sldId id="303" r:id="rId17"/>
    <p:sldId id="304" r:id="rId18"/>
    <p:sldId id="305" r:id="rId19"/>
    <p:sldId id="311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56"/>
  </p:normalViewPr>
  <p:slideViewPr>
    <p:cSldViewPr snapToGrid="0">
      <p:cViewPr varScale="1">
        <p:scale>
          <a:sx n="112" d="100"/>
          <a:sy n="112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0:25:58.677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4418 24575,'0'-28'0,"0"-1"0,0-2 0,0 1 0,9-6 0,3-1 0,16-15 0,3-10 0,6-7 0,0 7 0,-2 4 0,-4-4 0,4 1 0,-4-6 0,-2 14 0,0-4 0,-7 11 0,1-5 0,-6 7 0,4 0 0,-9 0 0,4 0 0,-1 0 0,-3 0 0,9 0 0,-4 1 0,4 5 0,-4-5 0,3 5 0,-4 0 0,0 2 0,3 6 0,-7 0 0,2 5 0,-5 1 0,1 0 0,-1 4 0,5-3 0,-4-1 0,4 4 0,-4-9 0,4 4 0,1-5 0,5 0 0,-4-1 0,3 1 0,-3 0 0,4 0 0,4 4 0,-2-3 0,2 3 0,-4-4 0,6-2 0,-5 1 0,5 0 0,0-1 0,1 1 0,0-1 0,5-1 0,-5 1 0,6-1 0,0 0 0,0 0 0,1-6 0,-1 4 0,8-6 0,-7 8 0,6-1 0,-1-6 0,2 5 0,0-5 0,5-1 0,-12 6 0,5 2 0,-7 1 0,-1 10 0,0-4 0,0 1 0,-5 4 0,-2-4 0,-5 6 0,4 0 0,-3 0 0,4 0 0,-5-5 0,-1 5 0,1-5 0,0 5 0,-1 1 0,0 0 0,6-2 0,-4 2 0,3-2 0,1 1 0,-5 5 0,10-5 0,-4 3 0,0-3 0,4-1 0,-10 5 0,10-4 0,-4 4 0,0-5 0,4 0 0,-4 1 0,5-1 0,0-1 0,0 1 0,0 4 0,2-8 0,-2 11 0,2-12 0,-8 10 0,5-5 0,-4 1 0,5-1 0,-5 0 0,4 5 0,-9 1 0,3 0 0,1 4 0,-5-4 0,5 0 0,-6 4 0,1-3 0,4-1 0,-3 3 0,4-3 0,-1 0 0,2-2 0,0 1 0,4-4 0,-4 8 0,5-8 0,0 3 0,0 0 0,0-3 0,6 3 0,-4-5 0,10 0 0,-10 0 0,4 0 0,-6 1 0,1 0 0,-1 0 0,0 4 0,-5-3 0,4 8 0,-10-2 0,5 3 0,-6 1 0,1 0 0,-1-1 0,0 1 0,1 0 0,-1-1 0,0 1 0,1 4 0,-6-3 0,0 3 0,0 1 0,-4-4 0,4 7 0,-5-6 0,5 6 0,-3-3 0,2 0 0,1 4 0,1-8 0,4 3 0,1-1 0,4-2 0,2 2 0,11-5 0,2-4 0,13 2 0,-6-3 0,25-5 0,-21 8 0,8-8 0,-20 11 0,-7 4 0,0-3 0,-5 8 0,-2-4 0,-4 5 0,-1 0 0,0 0 0,-4 0 0,3 0 0,-7 0 0,3 0 0,-5 0 0,0 0 0,1 0 0,-5 0 0,0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0:26:01.539"/>
    </inkml:context>
    <inkml:brush xml:id="br0">
      <inkml:brushProperty name="width" value="0.2" units="cm"/>
      <inkml:brushProperty name="height" value="0.2" units="cm"/>
      <inkml:brushProperty name="color" value="#FF0066"/>
    </inkml:brush>
  </inkml:definitions>
  <inkml:trace contextRef="#ctx0" brushRef="#br0">1 0 24575,'17'9'0,"-2"-1"0,-7 0 0,9 5 0,-7-4 0,7 8 0,-4-8 0,-3 9 0,3-8 0,-4 7 0,4-7 0,-3 2 0,2-3 0,-3-1 0,-1 1 0,-3-1 0,2 0 0,-6 1 0,6-1 0,-2 0 0,-1 0 0,4 1 0,-4-1 0,5 0 0,-1 1 0,0-1 0,1 0 0,3 5 0,-2-4 0,3 9 0,0-9 0,-3 9 0,3-9 0,0 5 0,-4-6 0,4 1 0,-5-1 0,1 0 0,-1 1 0,0-1 0,5 0 0,-4 1 0,4 0 0,-5-1 0,5 1 0,-3-1 0,7 1 0,-3 0 0,0 0 0,3 0 0,-8-1 0,8 1 0,-3 0 0,5 0 0,-6 0 0,5 0 0,-4 0 0,4 0 0,-4 0 0,3 0 0,-3-1 0,0 1 0,3-4 0,-8 3 0,9-3 0,-9-1 0,8 4 0,-7-3 0,7 0 0,-8 2 0,8-2 0,-7 4 0,7-4 0,-3 3 0,4-3 0,1 4 0,-1 0 0,8 0 0,-5 0 0,1 0 0,-5 0 0,-3-4 0,4 3 0,1-3 0,-1 4 0,-4 0 0,3 0 0,-3 0 0,4 0 0,-4 0 0,3-4 0,-7 2 0,7-2 0,-3 4 0,4 0 0,-4 0 0,3 0 0,-3-4 0,0 3 0,-1-4 0,-1 5 0,-2-1 0,7 1 0,-8 0 0,4-1 0,0 1 0,-4-1 0,9 1 0,-9 0 0,8 0 0,-7-4 0,7 3 0,-8-4 0,9 6 0,-9-2 0,8 1 0,-3-4 0,0 2 0,3-2 0,-3 4 0,4 0 0,-4 0 0,3 0 0,5 0 0,-6 0 0,10-4 0,-12 3 0,4-3 0,0 4 0,1-4 0,-1 3 0,-4-7 0,3 7 0,-8-7 0,9 7 0,-9-7 0,8 4 0,-3-1 0,4-3 0,1 3 0,-1-4 0,0 0 0,1 4 0,4-3 0,-3 3 0,9-4 0,-4 0 0,0 0 0,3 0 0,-3 0 0,0 0 0,4 0 0,-4 0 0,0 0 0,4 0 0,-10 0 0,5 0 0,-6 0 0,1 0 0,-5 0 0,3 0 0,-3 0 0,4 0 0,0 0 0,1 0 0,4 0 0,-3 0 0,9 0 0,-10 0 0,5 0 0,-6 0 0,4 0 0,-2 0 0,-3 0 0,-4 0 0,-5-4 0,0 3 0,5-3 0,-3 4 0,7 0 0,-8 0 0,8 0 0,-7 0 0,3-3 0,-1 2 0,-2-3 0,7 4 0,-8-4 0,9 3 0,-5-2 0,6-2 0,-1 4 0,0-7 0,-4 7 0,4-7 0,-5 3 0,1 0 0,4-4 0,-9 5 0,4-5 0,-5 0 0,0 1 0,1-1 0,-1 1 0,0 0 0,0-1 0,-3 1 0,2-1 0,-6 1 0,7 4 0,-7-4 0,2 4 0,1-4 0,-3 0 0,6 3 0,-7-2 0,4 2 0,-1-6 0,-2-2 0,7-9 0,-7 10 0,3-1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0:26:23.553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0 5784 24575,'9'-18'0,"-1"3"0,1 2 0,3 3 0,-2-3 0,3 0 0,0-1 0,1-5 0,0 5 0,4-3 0,-9 3 0,5-4 0,-1 3 0,-3-2 0,3 2 0,-4-3 0,5-1 0,-4 1 0,3 4 0,-4-3 0,4 3 0,-3-5 0,7 1 0,-7-1 0,3 5 0,-4-3 0,0 7 0,-1-3 0,1 5 0,-1 0 0,0-1 0,1 1 0,-1-5 0,1 3 0,0-7 0,-1 7 0,1-2 0,-5-1 0,4 3 0,-4-3 0,5 5 0,-5-1 0,4 1 0,-4 0 0,4 0 0,0 0 0,0-1 0,-4 1 0,3 4 0,-6-4 0,7 7 0,-7-6 0,6 6 0,-3-3 0,4 1 0,0-2 0,0-3 0,0-1 0,0 1 0,-3 0 0,2-1 0,-2 1 0,-1-1 0,4 1 0,-4 0 0,5-5 0,-1 3 0,1-3 0,-1 5 0,1-5 0,-1 3 0,1-2 0,0-1 0,0-1 0,0-5 0,4 1 0,-3-1 0,7 1 0,-2-1 0,-1 1 0,-1 0 0,0-1 0,-2 1 0,2-1 0,-4 1 0,0-1 0,4 5 0,-2-9 0,2 7 0,1-7 0,-3-1 0,6 4 0,-2-9 0,5 4 0,0-5 0,-1 5 0,1-4 0,-1 9 0,0-9 0,0 9 0,1-8 0,-2 8 0,2-4 0,-1 0 0,-1 5 0,7-6 0,-5 1 0,9 3 0,7-23 0,-2 13 0,2-14 0,-5 12 0,-3 2 0,5-3 0,1-5 0,-1 4 0,2-11 0,-2 12 0,1-6 0,-7 9 0,5-2 0,-5 1 0,0 0 0,5-1 0,-5 2 0,7-9 0,-1 6 0,1-6 0,6 1 0,0 3 0,3-10 0,3 9 0,-4-4 0,0 0 0,-2 5 0,0-5 0,-4 1 0,-2 6 0,-1-5 0,-6 7 0,6-1 0,-5-5 0,3 4 0,-3-4 0,5 5 0,1-7 0,0 6 0,6-7 0,-5 8 0,5-8 0,-7 6 0,0 2 0,0 1 0,-8 11 0,1-9 0,-8 10 0,1-4 0,0 1 0,-4 3 0,3-4 0,-3 1 0,4-2 0,1-6 0,5 5 0,-4-3 0,4 3 0,9-13 0,-5 5 0,5-1 0,-9 10 0,-1 6 0,-4-5 0,4 4 0,-5-4 0,6-1 0,-4 0 0,4-2 0,0-3 0,-4 5 0,11-8 0,-11 2 0,4 5 0,1-4 0,-6 10 0,5-10 0,0 4 0,1-1 0,2-9 0,2 7 0,-2-8 0,5 3 0,-6 8 0,4-5 0,-5 4 0,1 0 0,-2-3 0,-6 10 0,0-3 0,-1 4 0,1 1 0,-1 3 0,0-2 0,1 3 0,-1-5 0,14-8 0,-10 6 0,9-6 0,-7 7 0,-5 2 0,12-8 0,-11 6 0,4-5 0,-9 6 0,2 5 0,-7-3 0,3 7 0,0-3 0,-3 0 0,3 3 0,-5-3 0,1 0 0,-1 3 0,6-7 0,-5 7 0,4-7 0,-5 8 0,2-9 0,2 8 0,-2-3 0,3 0 0,-4 4 0,-1-4 0,1 0 0,-1 3 0,2-7 0,-2 3 0,1-5 0,1-4 0,0-2 0,3 0 0,-2-4 0,3 9 0,0-9 0,-3 9 0,3-3 0,-6 9 0,1-4 0,0 9 0,0-9 0,-1 9 0,1-9 0,0 9 0,0-8 0,-5 7 0,5-7 0,-4 3 0,4-5 0,0-4 0,1 3 0,0-9 0,-1 9 0,0-4 0,1 1 0,-1 7 0,0-6 0,0 12 0,-1-3 0,-3 5 0,-1-1 0,-1 1 0,2-5 0,4-1 0,0 0 0,-4-3 0,3 3 0,-4 0 0,1 1 0,3 5 0,-8 0 0,4 0 0,-4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2T00:26:25.754"/>
    </inkml:context>
    <inkml:brush xml:id="br0">
      <inkml:brushProperty name="width" value="0.2" units="cm"/>
      <inkml:brushProperty name="height" value="0.2" units="cm"/>
      <inkml:brushProperty name="color" value="#AB008B"/>
    </inkml:brush>
  </inkml:definitions>
  <inkml:trace contextRef="#ctx0" brushRef="#br0">1 2264 24575,'0'-17'0,"0"2"0,0 7 0,0 0 0,0-1 0,0-4 0,0 4 0,4-8 0,5 3 0,6-10 0,4-1 0,7-7 0,-4 2 0,8 3 0,-9-2 0,10 2 0,-4-5 0,1-6 0,3 4 0,-1-11 0,4 4 0,-5 1 0,3 1 0,-10 8 0,4-6 0,-6 10 0,1-8 0,-7 10 0,5 0 0,-8-4 0,6 9 0,-6-8 0,6 8 0,-2-4 0,3 6 0,-3-1 0,2 1 0,-3-1 0,0 5 0,3-3 0,-7 7 0,2-3 0,1 5 0,-3-5 0,7-2 0,-2-3 0,3-1 0,1-4 0,0 3 0,0-4 0,5-1 0,-3 0 0,5-7 0,0 1 0,1-1 0,7-7 0,-1 4 0,3-11 0,-3 11 0,2-11 0,-1 5 0,17-21 0,-12 11 0,10-5 0,-21 18 0,2 11 0,-8-3 0,2 5 0,2-7 0,-5 7 0,10-7 0,-10 7 0,10-8 0,-9 3 0,10-9 0,-4 5 0,0-4 0,4 5 0,-11 3 0,0 3 0,-7 8 0,-5 2 0,-1 7 0,1 1 0,-1 5 0,-3 1 0,-2-2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84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1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1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486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9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4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1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3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1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911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916BC-70EA-6B4B-9FD5-FFFF99680799}" type="datetimeFigureOut">
              <a:rPr lang="en-US" smtClean="0"/>
              <a:t>2/1/23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5A7A-294A-5D4E-97C2-F1D8FA3D6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oef68YabD0?start=9&amp;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E39-7294-29E7-27D8-716241E1C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Arial Nova" panose="020F0502020204030204" pitchFamily="34" charset="0"/>
              </a:rPr>
              <a:t>Temporal Lobe Anatomy and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946A5-996A-8F2D-B952-06EA5F45DD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Dr. Gary Mumaugh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Campbellsville University</a:t>
            </a:r>
          </a:p>
        </p:txBody>
      </p:sp>
    </p:spTree>
    <p:extLst>
      <p:ext uri="{BB962C8B-B14F-4D97-AF65-F5344CB8AC3E}">
        <p14:creationId xmlns:p14="http://schemas.microsoft.com/office/powerpoint/2010/main" val="1331448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6A19F-3409-4DBB-5F49-8674047A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Lobes of the Brain: Cerebral Cortex Anatomy, Function, Labeled Diagram —  EZmed">
            <a:extLst>
              <a:ext uri="{FF2B5EF4-FFF2-40B4-BE49-F238E27FC236}">
                <a16:creationId xmlns:a16="http://schemas.microsoft.com/office/drawing/2014/main" id="{3386CED1-79D0-572D-1945-5587232665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5" y="193964"/>
            <a:ext cx="11596255" cy="647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989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C7F36-C51D-BAC3-0223-7C9ECD09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48C21523-7159-5EAD-2D58-07382266D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3" t="6437" r="11700" b="4887"/>
          <a:stretch/>
        </p:blipFill>
        <p:spPr bwMode="auto">
          <a:xfrm>
            <a:off x="498764" y="228601"/>
            <a:ext cx="11430000" cy="62642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6035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B3D24-4D58-A6FC-58FC-6C02C02F0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 descr="Damage to Wernicke's Area: Symptoms &amp; Stages of Recovery">
            <a:extLst>
              <a:ext uri="{FF2B5EF4-FFF2-40B4-BE49-F238E27FC236}">
                <a16:creationId xmlns:a16="http://schemas.microsoft.com/office/drawing/2014/main" id="{D12423A2-C8B3-FC8E-E240-1E9A6C83C17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263235"/>
            <a:ext cx="11083636" cy="622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76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2BBED-7B84-DDC4-658E-A9CE066A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530"/>
            <a:ext cx="10515600" cy="87915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Wernicke’s Area        </a:t>
            </a:r>
            <a:b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53813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Green in drawing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3AD847-8E26-4FD8-6702-E4CED06E5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279" y="1716897"/>
            <a:ext cx="11715403" cy="5141103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Responsible for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comprehension and understanding of written and spoken language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visual cues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visual association cortex in occipital lobe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auditory inform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ation from auditory association cortex in temporal lobe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information are used to help comprehend the language (written or spoken) being presented.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Wernicke’s area sends impulses to Broca's area which is involved in stimulating muscles of speech production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33E0B46-2EEE-37B3-FA2F-B0DC3985B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/>
          <a:stretch/>
        </p:blipFill>
        <p:spPr bwMode="auto">
          <a:xfrm>
            <a:off x="9337963" y="0"/>
            <a:ext cx="2712720" cy="1716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43240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1C7A0-1F3A-1B7C-C995-22A7F6E15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678872"/>
            <a:ext cx="11608724" cy="5984817"/>
          </a:xfrm>
        </p:spPr>
        <p:txBody>
          <a:bodyPr>
            <a:normAutofit/>
          </a:bodyPr>
          <a:lstStyle/>
          <a:p>
            <a:pPr>
              <a:buSzPct val="100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Wife is talking about various things that happened at work today and you decide to tune her out, because you are listening to a Dr. M podcast. </a:t>
            </a:r>
          </a:p>
          <a:p>
            <a:pPr>
              <a:buSzPct val="100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of a sudden, she says frustratingly with her very upset facial expressions “what did I just say, were you even listening?”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Wernicke’s area will allow you to analyze the angry voice and frustrated face of the wife and then comprehend she is “ticked off”.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Wernicke's area then sends that information to Broca’s area and then you respond “yeah of course I was listening”.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18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5A1D-C18F-75BD-31FF-BB6C898C3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Wernicke’s Aphasia (Receptive aphasia) </a:t>
            </a:r>
            <a:b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E872-CFF1-3F77-3A76-FAB9AF85F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4238"/>
            <a:ext cx="10515600" cy="4822725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Caused by damage to Wernicke’s area, usually because of middle cerebral artery stroke.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Symptoms: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Fluent speech: the patient is able to form words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sentences since Broca’s area isn’t damaged, however the speech will make no sense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Inability to comprehend the meaning of a word or sentence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43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2FD5-5D96-1322-2A79-61026C50B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Wernicke’s Aphasia</a:t>
            </a:r>
            <a:endParaRPr lang="en-US" dirty="0"/>
          </a:p>
        </p:txBody>
      </p:sp>
      <p:pic>
        <p:nvPicPr>
          <p:cNvPr id="4" name="Online Media 3" descr="Fluent Aphasia (Wernicke's Aphasia)">
            <a:hlinkClick r:id="" action="ppaction://media"/>
            <a:extLst>
              <a:ext uri="{FF2B5EF4-FFF2-40B4-BE49-F238E27FC236}">
                <a16:creationId xmlns:a16="http://schemas.microsoft.com/office/drawing/2014/main" id="{AFA62ACD-CA64-6591-25FA-A6FB1C2D37E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62582" y="1377387"/>
            <a:ext cx="9109276" cy="527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8BC-9902-2DC6-A817-C7469BB26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Olfactory Cortex and Olfactory Association Area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C325-66E6-AF27-C7E9-12B13EF7D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deep to temporal lobe, at the level of uncus, on medial portion of the brain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Involved in the awareness of smell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analysis,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and identify smell patterns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store these smells in memory pathways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57F599-E6DD-7099-C304-B379D3570E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t="30008" r="15716"/>
          <a:stretch/>
        </p:blipFill>
        <p:spPr bwMode="auto">
          <a:xfrm>
            <a:off x="6677891" y="2028537"/>
            <a:ext cx="4675909" cy="3568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6658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BDED1-BF5F-89FE-8DDB-F59B5E2A8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2836"/>
            <a:ext cx="10515600" cy="5304127"/>
          </a:xfrm>
        </p:spPr>
        <p:txBody>
          <a:bodyPr>
            <a:normAutofit fontScale="92500"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Olfactory pathway: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smell will activate the receptors located in the nasal activity → activates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olfactory nerves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(CN I), which cross cribriform plate to reach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olfactory bulb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→ gives rise to olfactory tract→ 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Medial olfactory stria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directed towards primary orbitofrontal cortex in frontal lobe</a:t>
            </a: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Lateral olfactory stria: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directed to primary olfactory cortex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there, the stimulus is sent to Olfactory Association cortex, where it will be stored in our memory </a:t>
            </a:r>
          </a:p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stimulus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 also reach the </a:t>
            </a:r>
            <a:r>
              <a:rPr lang="en-US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amygdala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(limbic system), where that particular smell will be tied to certain emotions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81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E237-3A4E-A9D6-85C8-F9666C4EE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066A9E-3CF7-F7EF-ECED-59475A45409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2875"/>
            <a:ext cx="6007100" cy="63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ranial Nerve: Origin and Pathway Flashcards | Quizlet">
            <a:extLst>
              <a:ext uri="{FF2B5EF4-FFF2-40B4-BE49-F238E27FC236}">
                <a16:creationId xmlns:a16="http://schemas.microsoft.com/office/drawing/2014/main" id="{5A8A80B0-96D5-ABDA-F2FD-65D79A9941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42875"/>
            <a:ext cx="6007100" cy="6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12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0F5A-CDFC-8AD8-C065-F17781D1D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309707"/>
            <a:ext cx="11970327" cy="1325563"/>
          </a:xfrm>
        </p:spPr>
        <p:txBody>
          <a:bodyPr>
            <a:noAutofit/>
          </a:bodyPr>
          <a:lstStyle/>
          <a:p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Cerebral Cortex </a:t>
            </a:r>
            <a:r>
              <a:rPr lang="en-US" sz="36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Temporal </a:t>
            </a:r>
            <a:r>
              <a:rPr lang="en-US" sz="3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Lobe Anatomy &amp; Function</a:t>
            </a:r>
            <a:br>
              <a:rPr lang="en-U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36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BC77D6-E873-2A06-3708-2EF162AFA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1" r="51355" b="5877"/>
          <a:stretch/>
        </p:blipFill>
        <p:spPr bwMode="auto">
          <a:xfrm>
            <a:off x="0" y="1219200"/>
            <a:ext cx="12081163" cy="563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0708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42A27-23E4-F24F-5F11-76FCDE5D6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389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  <a:t>Insular Cortex       </a:t>
            </a:r>
            <a:b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38B39-CC29-A452-04F9-CE5C6D4E6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0618"/>
            <a:ext cx="10515600" cy="5474825"/>
          </a:xfrm>
        </p:spPr>
        <p:txBody>
          <a:bodyPr>
            <a:normAutofit fontScale="925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actually part of the temporal lobe, makes up its own lobe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Located deep in Lateral fissure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Functions: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visceral sensation: pain and temperature information from lungs, heart and GI tract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is sent to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analyzes, recognizes, and stores memory of visceral sensations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Gastroenteritis→ activates visceral sensory neurons of GIT→ sends signals to insula→ Insula remembers visceral pain from gastroenteritis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1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758F5-7344-72E1-CF83-62D649E2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1" y="474562"/>
            <a:ext cx="7812912" cy="5702401"/>
          </a:xfrm>
        </p:spPr>
        <p:txBody>
          <a:bodyPr>
            <a:normAutofit fontScale="92500" lnSpcReduction="20000"/>
          </a:bodyPr>
          <a:lstStyle/>
          <a:p>
            <a:pPr marR="0" lvl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vestibular sensations from inner ear→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helps us to be more aware of our dynamic and static equilibrium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Receives gustation (taste) from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taste buds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fungiform papillae and vallate papillae→ Cranial nerves (VII and IX)→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nucleus of tractus solitarius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insula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 helps us differentiate between different tastes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Sweet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Salty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Bitter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3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Umami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2050" name="Picture 2" descr="Insula: Anatomy, function, connections, clinical points | Kenhub">
            <a:extLst>
              <a:ext uri="{FF2B5EF4-FFF2-40B4-BE49-F238E27FC236}">
                <a16:creationId xmlns:a16="http://schemas.microsoft.com/office/drawing/2014/main" id="{74E0BF25-2E36-468A-74D3-9EB48D4E8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33" y="1697182"/>
            <a:ext cx="3872958" cy="346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4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BAC58-EDEC-F3BB-7CC5-79C776FC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40507" cy="1325563"/>
          </a:xfrm>
        </p:spPr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4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Boundaries of </a:t>
            </a:r>
            <a:r>
              <a:rPr lang="en-US" sz="4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Temporal</a:t>
            </a: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4AEF-0BAA-8E35-A2C4-8B173F7B5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61" y="1574157"/>
            <a:ext cx="4704145" cy="4602806"/>
          </a:xfrm>
        </p:spPr>
        <p:txBody>
          <a:bodyPr>
            <a:normAutofit fontScale="925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Lateral sulcus </a:t>
            </a: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(Sylvian fissure)</a:t>
            </a:r>
            <a:endParaRPr lang="en-US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Separates temporal lobe from frontal and parietal lobes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 err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Preoccipital</a:t>
            </a:r>
            <a:r>
              <a:rPr lang="en-US" sz="32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notch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an imaginary line that can be drawn between the notch and the Lateral sulcus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ct val="65000"/>
              <a:buFont typeface="Courier New" panose="02070309020205020404" pitchFamily="49" charset="0"/>
              <a:buChar char="o"/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Separates the temporal lobe from the occipital lobe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2" descr="Temporal Lobe: Function, Location, and Structure">
            <a:extLst>
              <a:ext uri="{FF2B5EF4-FFF2-40B4-BE49-F238E27FC236}">
                <a16:creationId xmlns:a16="http://schemas.microsoft.com/office/drawing/2014/main" id="{6A40440E-ED39-B2A4-6912-C9170617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39" y="411914"/>
            <a:ext cx="617509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4671A3-922C-BEB9-3F56-CDAC5E8D022B}"/>
              </a:ext>
            </a:extLst>
          </p:cNvPr>
          <p:cNvGrpSpPr/>
          <p:nvPr/>
        </p:nvGrpSpPr>
        <p:grpSpPr>
          <a:xfrm>
            <a:off x="6982209" y="3083833"/>
            <a:ext cx="2787840" cy="1590480"/>
            <a:chOff x="6982209" y="3083833"/>
            <a:chExt cx="2787840" cy="159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ECC28C4-0AEB-C5F0-CCEC-5D77F2C79DBB}"/>
                    </a:ext>
                  </a:extLst>
                </p14:cNvPr>
                <p14:cNvContentPartPr/>
                <p14:nvPr/>
              </p14:nvContentPartPr>
              <p14:xfrm>
                <a:off x="6982209" y="3083833"/>
                <a:ext cx="1672560" cy="1590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ECC28C4-0AEB-C5F0-CCEC-5D77F2C79DB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946569" y="3047833"/>
                  <a:ext cx="1744200" cy="16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1B27B45-CF5F-9C57-9B33-F7BB5647D21A}"/>
                    </a:ext>
                  </a:extLst>
                </p14:cNvPr>
                <p14:cNvContentPartPr/>
                <p14:nvPr/>
              </p14:nvContentPartPr>
              <p14:xfrm>
                <a:off x="8654409" y="3083833"/>
                <a:ext cx="1115640" cy="416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1B27B45-CF5F-9C57-9B33-F7BB5647D21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618769" y="3047833"/>
                  <a:ext cx="1187280" cy="48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9A3FE10-14ED-F2A3-0136-1452E3401BEB}"/>
              </a:ext>
            </a:extLst>
          </p:cNvPr>
          <p:cNvGrpSpPr/>
          <p:nvPr/>
        </p:nvGrpSpPr>
        <p:grpSpPr>
          <a:xfrm>
            <a:off x="7950969" y="2910313"/>
            <a:ext cx="2347200" cy="2885760"/>
            <a:chOff x="7950969" y="2910313"/>
            <a:chExt cx="2347200" cy="288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49FA09D-B2B0-8F62-7C50-2FEEA6933E16}"/>
                    </a:ext>
                  </a:extLst>
                </p14:cNvPr>
                <p14:cNvContentPartPr/>
                <p14:nvPr/>
              </p14:nvContentPartPr>
              <p14:xfrm>
                <a:off x="7950969" y="3713833"/>
                <a:ext cx="1710000" cy="2082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49FA09D-B2B0-8F62-7C50-2FEEA6933E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14969" y="3677833"/>
                  <a:ext cx="1781640" cy="21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218C62-407A-E6CB-8522-C9555895BBFC}"/>
                    </a:ext>
                  </a:extLst>
                </p14:cNvPr>
                <p14:cNvContentPartPr/>
                <p14:nvPr/>
              </p14:nvContentPartPr>
              <p14:xfrm>
                <a:off x="9660249" y="2910313"/>
                <a:ext cx="637920" cy="815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218C62-407A-E6CB-8522-C9555895BB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624609" y="2874673"/>
                  <a:ext cx="709560" cy="886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1537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FB6E-3E8F-D5B2-B79D-989D8A627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Divisions and Functions of Temporal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C50A3-9633-0C17-2CC7-417C17719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0180"/>
            <a:ext cx="10515600" cy="4736783"/>
          </a:xfrm>
        </p:spPr>
        <p:txBody>
          <a:bodyPr>
            <a:normAutofit fontScale="92500" lnSpcReduction="2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Auditory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 awareness of sound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Auditory Association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Gives meaning or understanding of sound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Wernicke’s Area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understanding of written or spoken language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Olfactory Cortex and Association Olfactory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 awareness of smell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Insular Cortex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Conscious awareness of gustation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Visceral sensations &amp; vestibular sensations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91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2244C-CBF0-9EB8-6E88-AC98E0442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Parts</a:t>
            </a:r>
            <a:r>
              <a:rPr lang="en-US" sz="49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Parietal Lobe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4" name="Content Placeholder 3" descr="Temporal Lobe: Definition, Functions, Location &amp; Structure">
            <a:extLst>
              <a:ext uri="{FF2B5EF4-FFF2-40B4-BE49-F238E27FC236}">
                <a16:creationId xmlns:a16="http://schemas.microsoft.com/office/drawing/2014/main" id="{2425ACA1-A277-4C94-582A-56E28E931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1803"/>
            <a:ext cx="12192000" cy="6036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DF952-84F4-401A-A73B-1E6D8B32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Primary Auditory Cortex        </a:t>
            </a:r>
            <a:b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E6D1-2BF6-F7F6-6FA7-6C529418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4671060" cy="4758055"/>
          </a:xfrm>
        </p:spPr>
        <p:txBody>
          <a:bodyPr>
            <a:norm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Auditory cortex is Involved in conscious awareness of sound stimuli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identifies the 3 characteristics of sound: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Frequency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Pitch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098" name="Picture 2" descr="What is the auditory area? | Homework.Study.com">
            <a:extLst>
              <a:ext uri="{FF2B5EF4-FFF2-40B4-BE49-F238E27FC236}">
                <a16:creationId xmlns:a16="http://schemas.microsoft.com/office/drawing/2014/main" id="{558E3F9F-C8D8-841F-1EBE-6458FA5F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1" y="1399309"/>
            <a:ext cx="6504709" cy="518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47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C991D-97AD-9F05-1062-07E8A7CCA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 sound is perceived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88B89-F3D0-32E8-C036-1CD52D344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0150"/>
            <a:ext cx="10515600" cy="5497830"/>
          </a:xfrm>
        </p:spPr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Auditory pathway: → Inner hair cells in cochlea→ carried by </a:t>
            </a:r>
            <a:r>
              <a:rPr lang="en-US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vestibulocochlear nerve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(CN VIII)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cochlear nuclei in pontomedullary junction→ decussation at level of trapezoid body→ ascends as lateral lemniscus→ goes to thalamus (medial geniculate body)→ </a:t>
            </a:r>
            <a:r>
              <a:rPr lang="en-US" sz="3200" b="1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auditory cortex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 is communication between the 2 sides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neurons decussate at the level of the trapezoid body, so the information is received </a:t>
            </a:r>
            <a:r>
              <a:rPr lang="en-US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controlaterally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(opposite side)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a sound stimulus received by the left ear will be heard in the right Primary Auditory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89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7450-D119-9C2B-53BA-5266EEE2C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8873"/>
            <a:ext cx="4759035" cy="6414654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 of Primary Auditory Cortex   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cause contralateral loss of sound stimuli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Includes difficulty </a:t>
            </a: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determining the location, pitch and frequency of a sound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124" name="Picture 4" descr="The primary auditory cortex is highlighted in the temporal lob of the brain.">
            <a:extLst>
              <a:ext uri="{FF2B5EF4-FFF2-40B4-BE49-F238E27FC236}">
                <a16:creationId xmlns:a16="http://schemas.microsoft.com/office/drawing/2014/main" id="{ED2BEF17-88EB-E7F5-95EA-32D0AD15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09" y="678873"/>
            <a:ext cx="573578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86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F190-D2B3-45FB-75DA-ECF0B66B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8680"/>
            <a:ext cx="10515600" cy="82200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Auditory Association Cortex</a:t>
            </a:r>
            <a:r>
              <a:rPr lang="en-US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b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A603A-8503-A104-0E70-A3EAF8E5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2436"/>
            <a:ext cx="10877550" cy="4694527"/>
          </a:xfrm>
        </p:spPr>
        <p:txBody>
          <a:bodyPr>
            <a:normAutofit lnSpcReduction="10000"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the stimulus has arrived in the Primary Auditory Cortex, it’s sent to Auditory Association cortex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Analyzes pitch, localization and amplitude of sound </a:t>
            </a:r>
            <a:endParaRPr lang="en-US" sz="32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1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Compares sound characteristics with previous sounds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helps to recognize the meaning and significance of the sound stimulus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2">
              <a:spcBef>
                <a:spcPts val="0"/>
              </a:spcBef>
              <a:spcAft>
                <a:spcPts val="0"/>
              </a:spcAft>
              <a:buSzPct val="65000"/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Example: a wife tells her husband “she's fine” in a loud manner.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auditory association cortex will compare that sound characteristics with previous memories and help one recognize she isn't “fine”, instead “she ticked off”.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3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</TotalTime>
  <Words>898</Words>
  <Application>Microsoft Macintosh PowerPoint</Application>
  <PresentationFormat>Widescreen</PresentationFormat>
  <Paragraphs>85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Courier New</vt:lpstr>
      <vt:lpstr>Times New Roman</vt:lpstr>
      <vt:lpstr>Office Theme</vt:lpstr>
      <vt:lpstr>Temporal Lobe Anatomy and Function</vt:lpstr>
      <vt:lpstr>Cerebral Cortex – Temporal Lobe Anatomy &amp; Function </vt:lpstr>
      <vt:lpstr>  Boundaries of Temporal Lobe </vt:lpstr>
      <vt:lpstr>  Divisions and Functions of Temporal Lobe </vt:lpstr>
      <vt:lpstr>Parts of Parietal Lobe  </vt:lpstr>
      <vt:lpstr>Primary Auditory Cortex         </vt:lpstr>
      <vt:lpstr>How sound is perceived </vt:lpstr>
      <vt:lpstr>PowerPoint Presentation</vt:lpstr>
      <vt:lpstr>Auditory Association Cortex          </vt:lpstr>
      <vt:lpstr>PowerPoint Presentation</vt:lpstr>
      <vt:lpstr>PowerPoint Presentation</vt:lpstr>
      <vt:lpstr>PowerPoint Presentation</vt:lpstr>
      <vt:lpstr>Wernicke’s Area         Green in drawing </vt:lpstr>
      <vt:lpstr>PowerPoint Presentation</vt:lpstr>
      <vt:lpstr>Wernicke’s Aphasia (Receptive aphasia)  </vt:lpstr>
      <vt:lpstr>Wernicke’s Aphasia</vt:lpstr>
      <vt:lpstr>  Primary Olfactory Cortex and Olfactory Association Area </vt:lpstr>
      <vt:lpstr>PowerPoint Presentation</vt:lpstr>
      <vt:lpstr>PowerPoint Presentation</vt:lpstr>
      <vt:lpstr> Insular Cortex    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Frontal Lobe Anatomy and Function</dc:title>
  <dc:creator>Mumaugh, Gary</dc:creator>
  <cp:lastModifiedBy>Mumaugh, Gary</cp:lastModifiedBy>
  <cp:revision>8</cp:revision>
  <dcterms:created xsi:type="dcterms:W3CDTF">2022-09-08T03:26:36Z</dcterms:created>
  <dcterms:modified xsi:type="dcterms:W3CDTF">2023-02-02T01:38:53Z</dcterms:modified>
</cp:coreProperties>
</file>