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6"/>
  </p:notesMasterIdLst>
  <p:sldIdLst>
    <p:sldId id="274" r:id="rId2"/>
    <p:sldId id="264" r:id="rId3"/>
    <p:sldId id="276" r:id="rId4"/>
    <p:sldId id="282" r:id="rId5"/>
    <p:sldId id="275" r:id="rId6"/>
    <p:sldId id="277" r:id="rId7"/>
    <p:sldId id="257" r:id="rId8"/>
    <p:sldId id="278" r:id="rId9"/>
    <p:sldId id="258" r:id="rId10"/>
    <p:sldId id="281" r:id="rId11"/>
    <p:sldId id="259" r:id="rId12"/>
    <p:sldId id="279" r:id="rId13"/>
    <p:sldId id="265" r:id="rId14"/>
    <p:sldId id="266" r:id="rId15"/>
    <p:sldId id="283" r:id="rId16"/>
    <p:sldId id="284" r:id="rId17"/>
    <p:sldId id="296" r:id="rId18"/>
    <p:sldId id="285" r:id="rId19"/>
    <p:sldId id="295" r:id="rId20"/>
    <p:sldId id="286" r:id="rId21"/>
    <p:sldId id="287" r:id="rId22"/>
    <p:sldId id="288" r:id="rId23"/>
    <p:sldId id="289" r:id="rId24"/>
    <p:sldId id="290" r:id="rId25"/>
    <p:sldId id="291" r:id="rId26"/>
    <p:sldId id="297" r:id="rId27"/>
    <p:sldId id="292" r:id="rId28"/>
    <p:sldId id="303" r:id="rId29"/>
    <p:sldId id="293" r:id="rId30"/>
    <p:sldId id="298" r:id="rId31"/>
    <p:sldId id="294" r:id="rId32"/>
    <p:sldId id="302" r:id="rId33"/>
    <p:sldId id="300" r:id="rId34"/>
    <p:sldId id="267" r:id="rId35"/>
    <p:sldId id="304" r:id="rId36"/>
    <p:sldId id="261" r:id="rId37"/>
    <p:sldId id="305" r:id="rId38"/>
    <p:sldId id="306" r:id="rId39"/>
    <p:sldId id="315" r:id="rId40"/>
    <p:sldId id="307" r:id="rId41"/>
    <p:sldId id="308" r:id="rId42"/>
    <p:sldId id="309" r:id="rId43"/>
    <p:sldId id="316" r:id="rId44"/>
    <p:sldId id="310" r:id="rId45"/>
    <p:sldId id="311" r:id="rId46"/>
    <p:sldId id="313" r:id="rId47"/>
    <p:sldId id="318" r:id="rId48"/>
    <p:sldId id="319" r:id="rId49"/>
    <p:sldId id="312" r:id="rId50"/>
    <p:sldId id="326" r:id="rId51"/>
    <p:sldId id="322" r:id="rId52"/>
    <p:sldId id="327" r:id="rId53"/>
    <p:sldId id="324" r:id="rId54"/>
    <p:sldId id="328" r:id="rId55"/>
    <p:sldId id="320" r:id="rId56"/>
    <p:sldId id="329" r:id="rId57"/>
    <p:sldId id="332" r:id="rId58"/>
    <p:sldId id="333" r:id="rId59"/>
    <p:sldId id="334" r:id="rId60"/>
    <p:sldId id="335" r:id="rId61"/>
    <p:sldId id="336" r:id="rId62"/>
    <p:sldId id="338" r:id="rId63"/>
    <p:sldId id="339" r:id="rId64"/>
    <p:sldId id="34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85741" autoAdjust="0"/>
  </p:normalViewPr>
  <p:slideViewPr>
    <p:cSldViewPr>
      <p:cViewPr varScale="1">
        <p:scale>
          <a:sx n="76" d="100"/>
          <a:sy n="76" d="100"/>
        </p:scale>
        <p:origin x="18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D194-1CAA-43D1-B37E-87C59D2AAB67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B62B-25D2-4F6D-B061-E65E79B06C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9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Hormones</a:t>
            </a:r>
            <a:r>
              <a:rPr lang="en-US" baseline="0" dirty="0"/>
              <a:t> cleared from blood at steady rate, while concentrations of hormones entering blood stream is variable and the primary determinant of plasma hormone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B62B-25D2-4F6D-B061-E65E79B06C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EC12C-5FDD-4EDB-8003-62A745052E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B62B-25D2-4F6D-B061-E65E79B06C3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/>
          <a:lstStyle>
            <a:lvl1pPr algn="l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1905000"/>
          </a:xfr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 b="1"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6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887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861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847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14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014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275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938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2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893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074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BB3AA5A5-20C0-4C2B-BEC4-319A4B07B0C9}" type="datetimeFigureOut">
              <a:rPr lang="en-US" smtClean="0"/>
              <a:pPr/>
              <a:t>7/20/20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A3761B9-F086-4BC4-B8AC-7F61AAD3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2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Endocrine Pathophysiology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010400" cy="1447800"/>
          </a:xfrm>
        </p:spPr>
        <p:txBody>
          <a:bodyPr/>
          <a:lstStyle/>
          <a:p>
            <a:r>
              <a:rPr lang="en-US" sz="2800" b="1" dirty="0"/>
              <a:t>Dr. </a:t>
            </a:r>
            <a:r>
              <a:rPr lang="en-US" sz="2800" b="1"/>
              <a:t>Gary Mumaugh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/>
              <a:t>Elevated or Depressed Hormone Levels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153400" cy="4724400"/>
          </a:xfrm>
        </p:spPr>
        <p:txBody>
          <a:bodyPr/>
          <a:lstStyle/>
          <a:p>
            <a:r>
              <a:rPr lang="en-US" sz="2800" dirty="0"/>
              <a:t>Failure of feedback systems</a:t>
            </a:r>
          </a:p>
          <a:p>
            <a:r>
              <a:rPr lang="en-US" sz="2800" dirty="0"/>
              <a:t>Dysfunction of an endocrine gland</a:t>
            </a:r>
          </a:p>
          <a:p>
            <a:r>
              <a:rPr lang="en-US" sz="2800" dirty="0"/>
              <a:t>Secretory cells are unable to produce, obtain, or convert hormone precursors</a:t>
            </a:r>
          </a:p>
          <a:p>
            <a:r>
              <a:rPr lang="en-US" sz="2800" dirty="0"/>
              <a:t>The endocrine gland synthesizes or releases excessive amounts of hormone</a:t>
            </a:r>
          </a:p>
          <a:p>
            <a:r>
              <a:rPr lang="en-US" sz="2800" dirty="0"/>
              <a:t>Increased hormone degradation or inactivation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72507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b="1" dirty="0"/>
              <a:t>Endocrine </a:t>
            </a:r>
            <a:r>
              <a:rPr lang="en-US" b="1" u="sng" dirty="0"/>
              <a:t>Hypo</a:t>
            </a:r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Defined as inadequate target tissue response</a:t>
            </a:r>
          </a:p>
          <a:p>
            <a:r>
              <a:rPr lang="en-US" sz="2800" dirty="0"/>
              <a:t>Causes: hyposecretion or hormone resistance</a:t>
            </a:r>
          </a:p>
          <a:p>
            <a:r>
              <a:rPr lang="en-US" sz="2800" b="1" dirty="0"/>
              <a:t>Hyposecretion </a:t>
            </a:r>
            <a:r>
              <a:rPr lang="en-US" sz="2800" dirty="0"/>
              <a:t>may be due to: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Agenesis:</a:t>
            </a:r>
            <a:r>
              <a:rPr lang="en-US" sz="2800" dirty="0">
                <a:solidFill>
                  <a:schemeClr val="tx1"/>
                </a:solidFill>
              </a:rPr>
              <a:t> lack of gland development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/>
              <a:t>G</a:t>
            </a:r>
            <a:r>
              <a:rPr lang="en-US" sz="2800" b="1" dirty="0">
                <a:solidFill>
                  <a:schemeClr val="tx1"/>
                </a:solidFill>
              </a:rPr>
              <a:t>enetic defect </a:t>
            </a:r>
            <a:r>
              <a:rPr lang="en-US" sz="2800" dirty="0">
                <a:solidFill>
                  <a:schemeClr val="tx1"/>
                </a:solidFill>
              </a:rPr>
              <a:t>that prevents hormone synthesis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Dietary deficiency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Endocrine </a:t>
            </a:r>
            <a:r>
              <a:rPr lang="en-US" b="1" u="sng" dirty="0" err="1"/>
              <a:t>Hypo</a:t>
            </a:r>
            <a:r>
              <a:rPr lang="en-US" b="1" dirty="0" err="1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2800" b="1" dirty="0"/>
              <a:t>Atrophy</a:t>
            </a:r>
            <a:r>
              <a:rPr lang="en-US" sz="2800" dirty="0"/>
              <a:t> of the endocrine gland.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Replacement</a:t>
            </a:r>
            <a:r>
              <a:rPr lang="en-US" sz="2800" dirty="0"/>
              <a:t> of normal endocrine tissue with tumor tissue.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Surgery</a:t>
            </a:r>
            <a:r>
              <a:rPr lang="en-US" sz="2800" dirty="0"/>
              <a:t> to remove part of a over-secreting gland. 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Damage</a:t>
            </a:r>
            <a:r>
              <a:rPr lang="en-US" sz="2800" dirty="0"/>
              <a:t> to a functioning gland that is then unable to maintain secretions.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Often accompanied by high levels of control hormones</a:t>
            </a:r>
          </a:p>
        </p:txBody>
      </p:sp>
    </p:spTree>
    <p:extLst>
      <p:ext uri="{BB962C8B-B14F-4D97-AF65-F5344CB8AC3E}">
        <p14:creationId xmlns:p14="http://schemas.microsoft.com/office/powerpoint/2010/main" val="11053041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Endocrine </a:t>
            </a:r>
            <a:r>
              <a:rPr lang="en-US" b="1" u="sng" dirty="0" err="1"/>
              <a:t>Hypo</a:t>
            </a:r>
            <a:r>
              <a:rPr lang="en-US" b="1" dirty="0" err="1"/>
              <a:t>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800" dirty="0"/>
              <a:t>Decreased or insufficient function of gland</a:t>
            </a:r>
          </a:p>
          <a:p>
            <a:r>
              <a:rPr lang="en-US" sz="2800" b="1" dirty="0"/>
              <a:t>Hormone resistance:</a:t>
            </a:r>
            <a:r>
              <a:rPr lang="en-US" sz="2800" dirty="0"/>
              <a:t> insensitivity of a target tissue to its hormone </a:t>
            </a:r>
          </a:p>
          <a:p>
            <a:r>
              <a:rPr lang="en-US" sz="2800" dirty="0"/>
              <a:t>May be due to: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Hereditary defect </a:t>
            </a:r>
            <a:r>
              <a:rPr lang="en-US" sz="2800" dirty="0">
                <a:solidFill>
                  <a:schemeClr val="tx1"/>
                </a:solidFill>
              </a:rPr>
              <a:t>that affects the tissue’s ability to synthesize hormone receptors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/>
              <a:t>Autoimmune mechanism </a:t>
            </a:r>
            <a:r>
              <a:rPr lang="en-US" sz="2800" dirty="0"/>
              <a:t>in which an antibody binds to the hormone receptors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If faced with a chronically elevated hormone level, the target tissue might reduce the number of hormone receptors</a:t>
            </a:r>
          </a:p>
          <a:p>
            <a:endParaRPr lang="en-US" sz="2800" dirty="0"/>
          </a:p>
          <a:p>
            <a:pPr lvl="1">
              <a:buFont typeface="Courier New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Courier New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Endocrine </a:t>
            </a:r>
            <a:r>
              <a:rPr lang="en-US" b="1" u="sng" dirty="0"/>
              <a:t>Hyper</a:t>
            </a:r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0763"/>
          </a:xfrm>
        </p:spPr>
        <p:txBody>
          <a:bodyPr>
            <a:noAutofit/>
          </a:bodyPr>
          <a:lstStyle/>
          <a:p>
            <a:r>
              <a:rPr lang="en-US" sz="2800" dirty="0"/>
              <a:t>Exaggerated target tissue responses</a:t>
            </a:r>
          </a:p>
          <a:p>
            <a:r>
              <a:rPr lang="en-US" sz="2800" dirty="0"/>
              <a:t>Usual cause: </a:t>
            </a:r>
            <a:r>
              <a:rPr lang="en-US" sz="2800" b="1" dirty="0" err="1"/>
              <a:t>hypersecretion</a:t>
            </a:r>
            <a:r>
              <a:rPr lang="en-US" sz="2800" b="1" dirty="0"/>
              <a:t> </a:t>
            </a:r>
            <a:r>
              <a:rPr lang="en-US" sz="2800" dirty="0"/>
              <a:t>- circulating hormone is present in inappropriately high levels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Causes of hypersecretion: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Exposure to high levels of tropic hormones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Defective feedback control</a:t>
            </a:r>
          </a:p>
          <a:p>
            <a:pPr lvl="2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Tumors in the gland- occurs if neoplastic cells retain the ability to secrete functional hormone</a:t>
            </a:r>
            <a:endParaRPr lang="en-US" sz="2800" dirty="0"/>
          </a:p>
          <a:p>
            <a:r>
              <a:rPr lang="en-US" sz="2800" dirty="0"/>
              <a:t>Signs and symptoms of endocrine diseases are often puzzling because of altered functions in many body systems at once.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924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/>
              <a:t>Alterations of Thyroid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305800" cy="4724400"/>
          </a:xfrm>
        </p:spPr>
        <p:txBody>
          <a:bodyPr/>
          <a:lstStyle/>
          <a:p>
            <a:r>
              <a:rPr lang="en-US" sz="3200" b="1" dirty="0"/>
              <a:t>Hyperthyroidism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Thyrotoxicosis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Graves disease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Hyperthyroidism resulting from nodular thyroid disease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Manifestations related to </a:t>
            </a:r>
            <a:r>
              <a:rPr lang="en-US" sz="2800" dirty="0" err="1"/>
              <a:t>hypermetabolic</a:t>
            </a:r>
            <a:r>
              <a:rPr lang="en-US" sz="2800" dirty="0"/>
              <a:t> state </a:t>
            </a:r>
          </a:p>
          <a:p>
            <a:pPr lvl="1">
              <a:buFont typeface="Courier New" charset="0"/>
              <a:buChar char="o"/>
            </a:pPr>
            <a:r>
              <a:rPr lang="en-US" sz="2800" dirty="0" err="1"/>
              <a:t>Thyrotoxic</a:t>
            </a:r>
            <a:r>
              <a:rPr lang="en-US" sz="2800" dirty="0"/>
              <a:t> crisis</a:t>
            </a:r>
          </a:p>
        </p:txBody>
      </p:sp>
    </p:spTree>
    <p:extLst>
      <p:ext uri="{BB962C8B-B14F-4D97-AF65-F5344CB8AC3E}">
        <p14:creationId xmlns:p14="http://schemas.microsoft.com/office/powerpoint/2010/main" val="20956598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Hyperthyroidism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800" dirty="0">
                <a:cs typeface="Arial" charset="0"/>
              </a:rPr>
              <a:t>Thyroid gland produces </a:t>
            </a:r>
            <a:r>
              <a:rPr lang="en-US" sz="2800" dirty="0" err="1">
                <a:cs typeface="Arial" charset="0"/>
              </a:rPr>
              <a:t>thyroxine</a:t>
            </a:r>
            <a:r>
              <a:rPr lang="en-US" sz="2800" dirty="0">
                <a:cs typeface="Arial" charset="0"/>
              </a:rPr>
              <a:t> hormone</a:t>
            </a:r>
          </a:p>
          <a:p>
            <a:r>
              <a:rPr lang="en-US" sz="2800" dirty="0">
                <a:cs typeface="Arial" charset="0"/>
              </a:rPr>
              <a:t>An </a:t>
            </a:r>
            <a:r>
              <a:rPr lang="en-US" sz="2800" b="1" dirty="0">
                <a:cs typeface="Arial" charset="0"/>
              </a:rPr>
              <a:t>autoimmune disorder</a:t>
            </a:r>
          </a:p>
          <a:p>
            <a:r>
              <a:rPr lang="en-US" sz="2800" dirty="0">
                <a:cs typeface="Arial" charset="0"/>
              </a:rPr>
              <a:t>Significantly accelerates metabolis</a:t>
            </a:r>
            <a:r>
              <a:rPr lang="en-US" dirty="0">
                <a:cs typeface="Arial" charset="0"/>
              </a:rPr>
              <a:t>m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cs typeface="Arial" charset="0"/>
              </a:rPr>
              <a:t>Sudden weight loss, a rapid or irregular heartbeat, sweating, nervousness or irritability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cs typeface="Arial" charset="0"/>
              </a:rPr>
              <a:t>Fatigue, muscle weakness, difficulty sleeping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cs typeface="Arial" charset="0"/>
              </a:rPr>
              <a:t>Tremor, sweating 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cs typeface="Arial" charset="0"/>
              </a:rPr>
              <a:t>Changes in menstrual patterns 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cs typeface="Arial" charset="0"/>
              </a:rPr>
              <a:t>Increased sensitivity to hea</a:t>
            </a:r>
            <a:r>
              <a:rPr lang="en-US" sz="2400" dirty="0">
                <a:cs typeface="Arial" charset="0"/>
              </a:rPr>
              <a:t>t </a:t>
            </a:r>
          </a:p>
          <a:p>
            <a:r>
              <a:rPr lang="en-US" sz="2800" dirty="0">
                <a:cs typeface="Arial" charset="0"/>
              </a:rPr>
              <a:t>8 times more common in women </a:t>
            </a:r>
          </a:p>
        </p:txBody>
      </p:sp>
    </p:spTree>
    <p:extLst>
      <p:ext uri="{BB962C8B-B14F-4D97-AF65-F5344CB8AC3E}">
        <p14:creationId xmlns:p14="http://schemas.microsoft.com/office/powerpoint/2010/main" val="190361007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69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8100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b="1" dirty="0"/>
              <a:t>Etiology of Grave’s Disease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For autoimmune reasons, a group of B lymphocytes secrete IgG which fits into and stimulates the TSH receptors present on cell membranes which increases the production of thyroid hormone.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927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55556" r="34903" b="1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362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b="1" dirty="0"/>
              <a:t>Essentials of Endocrinology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Main function</a:t>
            </a:r>
            <a:r>
              <a:rPr lang="en-US" sz="2800" dirty="0"/>
              <a:t>: releases </a:t>
            </a:r>
            <a:r>
              <a:rPr lang="en-US" sz="2800" b="1" dirty="0"/>
              <a:t>hormones</a:t>
            </a:r>
            <a:r>
              <a:rPr lang="en-US" sz="2800" dirty="0"/>
              <a:t> to control cellular activities of target cells</a:t>
            </a:r>
          </a:p>
          <a:p>
            <a:endParaRPr lang="en-US" sz="2800" dirty="0"/>
          </a:p>
          <a:p>
            <a:r>
              <a:rPr lang="en-US" sz="2800" b="1" dirty="0"/>
              <a:t>Autocrine</a:t>
            </a:r>
            <a:r>
              <a:rPr lang="en-US" sz="2800" dirty="0"/>
              <a:t> </a:t>
            </a:r>
            <a:r>
              <a:rPr lang="en-US" sz="2800" b="1" dirty="0"/>
              <a:t>cells</a:t>
            </a:r>
            <a:r>
              <a:rPr lang="en-US" sz="2800" dirty="0"/>
              <a:t>: secrete substances that control their own function</a:t>
            </a:r>
          </a:p>
          <a:p>
            <a:endParaRPr lang="en-US" sz="2800" dirty="0"/>
          </a:p>
          <a:p>
            <a:r>
              <a:rPr lang="en-US" sz="2800" b="1" dirty="0"/>
              <a:t>Paracrine</a:t>
            </a:r>
            <a:r>
              <a:rPr lang="en-US" sz="2800" dirty="0"/>
              <a:t> </a:t>
            </a:r>
            <a:r>
              <a:rPr lang="en-US" sz="2800" b="1" dirty="0"/>
              <a:t>cells</a:t>
            </a:r>
            <a:r>
              <a:rPr lang="en-US" sz="2800" dirty="0"/>
              <a:t>: secrete hormones that diffuse to adjacent cells and regulate their action</a:t>
            </a:r>
          </a:p>
          <a:p>
            <a:pPr lvl="1"/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762000"/>
            <a:ext cx="8229600" cy="381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2800" dirty="0"/>
              <a:t>The characteristic </a:t>
            </a:r>
            <a:r>
              <a:rPr lang="en-US" sz="2800" dirty="0" err="1"/>
              <a:t>exopthalmus</a:t>
            </a:r>
            <a:r>
              <a:rPr lang="en-US" sz="2800" dirty="0"/>
              <a:t> is caused by inflammation of the tissue lining the orbit and </a:t>
            </a:r>
            <a:r>
              <a:rPr lang="en-US" sz="2800" dirty="0" err="1"/>
              <a:t>extraocular</a:t>
            </a:r>
            <a:r>
              <a:rPr lang="en-US" sz="2800" dirty="0"/>
              <a:t> muscles. This causes edema and swelling and fibrosis.</a:t>
            </a:r>
          </a:p>
          <a:p>
            <a:r>
              <a:rPr lang="en-US" sz="2800" dirty="0"/>
              <a:t>The increased metabolic rate increases appetite and weight gain. The increased rate increases O2 consumption and patient is short of breath.</a:t>
            </a:r>
          </a:p>
          <a:p>
            <a:r>
              <a:rPr lang="en-US" sz="2800" dirty="0"/>
              <a:t>Increased sympathetic stimulation is present.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18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304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>
                <a:cs typeface="Arial" charset="0"/>
              </a:rPr>
              <a:t>Causes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Graves' disease, an autoimmune disorder, is the most common cause of hyperthyroidism </a:t>
            </a:r>
          </a:p>
          <a:p>
            <a:pPr lvl="2">
              <a:buFont typeface="Wingdings" charset="2"/>
              <a:buChar char="§"/>
            </a:pPr>
            <a:r>
              <a:rPr lang="en-US" sz="2400" dirty="0">
                <a:cs typeface="Arial" charset="0"/>
              </a:rPr>
              <a:t>Antibodies produced by your immune system stimulate your thyroid to produce too much </a:t>
            </a:r>
            <a:r>
              <a:rPr lang="en-US" sz="2400" dirty="0" err="1">
                <a:cs typeface="Arial" charset="0"/>
              </a:rPr>
              <a:t>thyroxine</a:t>
            </a:r>
            <a:endParaRPr lang="en-US" sz="2400" dirty="0"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400" dirty="0" err="1">
                <a:cs typeface="Arial" charset="0"/>
              </a:rPr>
              <a:t>Hyperfunctioning</a:t>
            </a:r>
            <a:r>
              <a:rPr lang="en-US" sz="2400" dirty="0">
                <a:cs typeface="Arial" charset="0"/>
              </a:rPr>
              <a:t> thyroid nodules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Thyroiditis</a:t>
            </a:r>
          </a:p>
          <a:p>
            <a:r>
              <a:rPr lang="en-US" sz="2800" dirty="0">
                <a:cs typeface="Arial" charset="0"/>
              </a:rPr>
              <a:t>Diagnosis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Radioactive iodine uptake test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Thyroid scan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Increased T3 &amp; T4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Increased ANA titers</a:t>
            </a:r>
          </a:p>
        </p:txBody>
      </p:sp>
    </p:spTree>
    <p:extLst>
      <p:ext uri="{BB962C8B-B14F-4D97-AF65-F5344CB8AC3E}">
        <p14:creationId xmlns:p14="http://schemas.microsoft.com/office/powerpoint/2010/main" val="109978652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pic>
        <p:nvPicPr>
          <p:cNvPr id="6" name="Content Placeholder 5" descr="grave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990600"/>
            <a:ext cx="5105400" cy="553535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00793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70866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Thyrotoxicosis (Graves Disease)</a:t>
            </a:r>
          </a:p>
        </p:txBody>
      </p:sp>
      <p:pic>
        <p:nvPicPr>
          <p:cNvPr id="40963" name="Picture 5" descr="0180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660525"/>
            <a:ext cx="54800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5947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Hypothyroidism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/>
              <a:t>Low levels of thyroid hormones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 err="1"/>
              <a:t>Thyroxine</a:t>
            </a:r>
            <a:r>
              <a:rPr lang="en-US" sz="3000" dirty="0"/>
              <a:t> (T-4) and </a:t>
            </a:r>
            <a:r>
              <a:rPr lang="en-US" sz="3000" dirty="0" err="1"/>
              <a:t>Triiodothyronine</a:t>
            </a:r>
            <a:r>
              <a:rPr lang="en-US" sz="3000" dirty="0"/>
              <a:t> (T-3)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/>
              <a:t>Causes of hypothyroidism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Autoimmune disease - Hashimoto </a:t>
            </a:r>
            <a:r>
              <a:rPr lang="en-US" sz="3000" dirty="0" err="1"/>
              <a:t>thyroiditis</a:t>
            </a:r>
            <a:endParaRPr lang="en-US" sz="3000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Treatment for hyperthyroidism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Radiation therapy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Thyroid surgery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Medications (lithium)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Less common causes</a:t>
            </a:r>
          </a:p>
          <a:p>
            <a:pPr marL="731520"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Congenital disease</a:t>
            </a:r>
          </a:p>
          <a:p>
            <a:pPr marL="731520"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Pituitary disorder</a:t>
            </a:r>
          </a:p>
          <a:p>
            <a:pPr marL="731520"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Iodine deficiency</a:t>
            </a:r>
          </a:p>
          <a:p>
            <a:pPr marL="731520"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/>
              <a:t>Pregnancy</a:t>
            </a:r>
          </a:p>
          <a:p>
            <a:pPr marL="731520"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15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Etiology of </a:t>
            </a:r>
            <a:r>
              <a:rPr lang="en-US" b="1" dirty="0" err="1"/>
              <a:t>Hypothroidism</a:t>
            </a:r>
            <a:endParaRPr lang="en-US" b="1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Iodine is essential component to synthesize T3 &amp; T4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As the thyroid hormone levels fall in the blood, the pituitary produces more TSH, which generates enlargement of thyroid goiter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 some areas low in iodine it is called endemic goiter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60702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16563"/>
          </a:xfrm>
        </p:spPr>
        <p:txBody>
          <a:bodyPr/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Pathophysiology of </a:t>
            </a:r>
            <a:r>
              <a:rPr lang="en-US" sz="2800" b="1" dirty="0" err="1"/>
              <a:t>Hypothroidism</a:t>
            </a:r>
            <a:endParaRPr lang="en-US" sz="2800" b="1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Develops slowly with an insidious onset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lowered metabolic rate causes weight gain, lethargy,  tiredness, difficulty concentrating, and cold.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Can affect the adult brain leading to memory loss, slowed mentation, depression and paranoia.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Severe cases is called myxedema madness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Decreased metabolic rate reduces heart rate and stroke volume and over time can cause cardiomegaly.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Decreased metabolic rate causes decreased GI function and decreased sexual function.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5292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915400" cy="5105400"/>
          </a:xfrm>
        </p:spPr>
        <p:txBody>
          <a:bodyPr/>
          <a:lstStyle/>
          <a:p>
            <a:pPr algn="ctr"/>
            <a:r>
              <a:rPr lang="en-US" sz="3200" b="1" dirty="0" err="1"/>
              <a:t>Hypothroidism</a:t>
            </a:r>
            <a:r>
              <a:rPr lang="en-US" sz="3200" b="1" dirty="0"/>
              <a:t> in pregnancy is serious</a:t>
            </a:r>
          </a:p>
          <a:p>
            <a:pPr lvl="1"/>
            <a:r>
              <a:rPr lang="en-US" sz="2800" dirty="0"/>
              <a:t>Thyroid hormones are essential for development and maturation of the infant and child’s brain.</a:t>
            </a:r>
          </a:p>
          <a:p>
            <a:pPr lvl="1"/>
            <a:r>
              <a:rPr lang="en-US" sz="2800" dirty="0"/>
              <a:t>Called cretinism  in children</a:t>
            </a:r>
          </a:p>
          <a:p>
            <a:pPr lvl="2"/>
            <a:r>
              <a:rPr lang="en-US" dirty="0"/>
              <a:t>Stunted growth, large head, learning difficulties, dwarfism, pug nose, short neck.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4901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dirty="0"/>
              <a:t>Cretinism:</a:t>
            </a:r>
            <a:r>
              <a:rPr lang="en-US" sz="2800" dirty="0"/>
              <a:t> hypothyroid in newborns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Effects if untreated: physical and mental retardation,  and stocky, thick body with infantile proportions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49" y="2819400"/>
            <a:ext cx="45920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343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872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/>
              <a:t>Risk factors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Mainly in women over 50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Close relative, with an autoimmune disease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Prior treatment with radioactive iodine or anti-thyroid medications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Received radiation to your neck or upper chest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Have had thyroid surgery (partial </a:t>
            </a:r>
            <a:r>
              <a:rPr lang="en-US" sz="2800" dirty="0" err="1"/>
              <a:t>thyroidectomy</a:t>
            </a:r>
            <a:r>
              <a:rPr lang="en-US" sz="2800" dirty="0"/>
              <a:t>)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8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/>
              <a:t>Essentials of Endocrinology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Neuroendocrine</a:t>
            </a:r>
            <a:r>
              <a:rPr lang="en-US" sz="2800" dirty="0"/>
              <a:t>: nervous system exerts regulatory and control functions on endocrine glands</a:t>
            </a:r>
          </a:p>
          <a:p>
            <a:endParaRPr lang="en-US" sz="2800" dirty="0"/>
          </a:p>
          <a:p>
            <a:r>
              <a:rPr lang="en-US" sz="2800" b="1" dirty="0"/>
              <a:t>Tropic hormones:</a:t>
            </a:r>
            <a:r>
              <a:rPr lang="en-US" sz="2800" dirty="0"/>
              <a:t> secretions that influence the secretions of another endocrine gland (ex. releasing hormones from hypothalamus to anterior pituitary)</a:t>
            </a:r>
          </a:p>
        </p:txBody>
      </p:sp>
    </p:spTree>
    <p:extLst>
      <p:ext uri="{BB962C8B-B14F-4D97-AF65-F5344CB8AC3E}">
        <p14:creationId xmlns:p14="http://schemas.microsoft.com/office/powerpoint/2010/main" val="102464162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/>
              <a:t>S &amp; 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Tiredness, weakness, slow reaction time, hypotension, cold intolerance, weight gain even when dieting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Sluggishness, constipation, muscle weakness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Joint pain, stiffness and swelling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Brittle fingernails and hair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Depression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250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3152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Manifestations of Thyroid Alterations</a:t>
            </a:r>
          </a:p>
        </p:txBody>
      </p:sp>
      <p:pic>
        <p:nvPicPr>
          <p:cNvPr id="46083" name="Picture 5" descr="018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3555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b="1" dirty="0"/>
              <a:t>Goiter:</a:t>
            </a:r>
            <a:r>
              <a:rPr lang="en-US" sz="2800" dirty="0"/>
              <a:t> thyroid gland enlargement 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Diffuse colloid goiter:</a:t>
            </a:r>
            <a:r>
              <a:rPr lang="en-US" sz="2800" dirty="0"/>
              <a:t> generalized enlargement of the thyroid due to increased thyroid stimulating hormone secretions.</a:t>
            </a:r>
          </a:p>
          <a:p>
            <a:pPr lvl="1">
              <a:buFont typeface="Arial" charset="0"/>
              <a:buChar char="•"/>
            </a:pPr>
            <a:r>
              <a:rPr lang="en-US" sz="2800" b="1" dirty="0" err="1"/>
              <a:t>Multinodular</a:t>
            </a:r>
            <a:r>
              <a:rPr lang="en-US" sz="2800" b="1" dirty="0"/>
              <a:t> goiter: </a:t>
            </a:r>
            <a:r>
              <a:rPr lang="en-US" sz="2800" dirty="0"/>
              <a:t>nodules form from follicular atrophy and fibrosis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Nontoxic goiter: </a:t>
            </a:r>
            <a:r>
              <a:rPr lang="en-US" sz="2800" dirty="0"/>
              <a:t>enlarged gland but </a:t>
            </a:r>
            <a:r>
              <a:rPr lang="en-US" sz="2800" dirty="0" err="1"/>
              <a:t>hyposecretes</a:t>
            </a:r>
            <a:r>
              <a:rPr lang="en-US" sz="2800" dirty="0"/>
              <a:t> hormones</a:t>
            </a:r>
            <a:endParaRPr lang="en-US" sz="2800" b="1" dirty="0"/>
          </a:p>
          <a:p>
            <a:pPr lvl="1">
              <a:buFont typeface="Arial" charset="0"/>
              <a:buChar char="•"/>
            </a:pPr>
            <a:r>
              <a:rPr lang="en-US" sz="2800" b="1" dirty="0"/>
              <a:t>Hashimoto’s Thyroiditis: </a:t>
            </a:r>
            <a:r>
              <a:rPr lang="en-US" sz="2800" dirty="0"/>
              <a:t>inflammatory cells overtake </a:t>
            </a:r>
            <a:r>
              <a:rPr lang="en-US" dirty="0"/>
              <a:t>functional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5562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Slide Number Placeholder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A663D-8685-4A19-A61A-B43CB65108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pic>
        <p:nvPicPr>
          <p:cNvPr id="11" name="Content Placeholder 10" descr="goiter 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09737" y="3457575"/>
            <a:ext cx="1152525" cy="8572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7" descr="goiter 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981200"/>
            <a:ext cx="2933700" cy="36671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goite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8300" y="1417638"/>
            <a:ext cx="3104900" cy="3747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71394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b="1" dirty="0"/>
              <a:t>Hypothyroidism</a:t>
            </a:r>
            <a:endParaRPr lang="en-US" sz="3200" dirty="0"/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Myxdema: </a:t>
            </a:r>
            <a:r>
              <a:rPr lang="en-US" sz="2800" dirty="0">
                <a:solidFill>
                  <a:schemeClr val="tx1"/>
                </a:solidFill>
              </a:rPr>
              <a:t>chronic hypothyroid in adults causes glycoproteins to be deposited in the dermis</a:t>
            </a:r>
          </a:p>
          <a:p>
            <a:pPr lvl="2"/>
            <a:r>
              <a:rPr lang="en-US" dirty="0"/>
              <a:t>F</a:t>
            </a:r>
            <a:r>
              <a:rPr lang="en-US" dirty="0">
                <a:solidFill>
                  <a:schemeClr val="tx1"/>
                </a:solidFill>
              </a:rPr>
              <a:t>acial puffiness is characteristic sign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May lead to </a:t>
            </a:r>
            <a:r>
              <a:rPr lang="en-US" b="1" dirty="0" err="1">
                <a:solidFill>
                  <a:schemeClr val="tx1"/>
                </a:solidFill>
              </a:rPr>
              <a:t>myxdema</a:t>
            </a:r>
            <a:r>
              <a:rPr lang="en-US" b="1" dirty="0">
                <a:solidFill>
                  <a:schemeClr val="tx1"/>
                </a:solidFill>
              </a:rPr>
              <a:t> coma</a:t>
            </a:r>
            <a:r>
              <a:rPr lang="en-US" dirty="0">
                <a:solidFill>
                  <a:schemeClr val="tx1"/>
                </a:solidFill>
              </a:rPr>
              <a:t>- can be fatal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" y="457200"/>
            <a:ext cx="4486276" cy="4261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4352925" cy="42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75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85800"/>
          </a:xfrm>
        </p:spPr>
        <p:txBody>
          <a:bodyPr/>
          <a:lstStyle/>
          <a:p>
            <a:r>
              <a:rPr lang="en-US" b="1" dirty="0"/>
              <a:t>Pancreatic Islet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Function: regulate blood glucose levels through the production of insulin and glucagon</a:t>
            </a:r>
          </a:p>
          <a:p>
            <a:r>
              <a:rPr lang="en-US" sz="2800" b="1" dirty="0"/>
              <a:t>Diabetes Mellitus:</a:t>
            </a:r>
            <a:r>
              <a:rPr lang="en-US" sz="2800" dirty="0"/>
              <a:t> most common endocrine disorder</a:t>
            </a:r>
          </a:p>
          <a:p>
            <a:r>
              <a:rPr lang="en-US" sz="2800" dirty="0"/>
              <a:t>Two forms, with differing pathogenesis: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Juvenile onset DM, type I DM, insulin-dependent DM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Maturity onset DM, type II DM, non-insulin-dependent DM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87" y="-152400"/>
            <a:ext cx="8153400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/>
              <a:t>Type 1 Diabetes Mellitus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763000" cy="5181600"/>
          </a:xfrm>
        </p:spPr>
        <p:txBody>
          <a:bodyPr/>
          <a:lstStyle/>
          <a:p>
            <a:r>
              <a:rPr lang="en-US" sz="2800" dirty="0"/>
              <a:t>Genetic susceptibility</a:t>
            </a:r>
          </a:p>
          <a:p>
            <a:pPr marL="342900" lvl="1" indent="-342900">
              <a:buFontTx/>
              <a:buChar char="•"/>
            </a:pPr>
            <a:r>
              <a:rPr lang="en-US" sz="2800" dirty="0"/>
              <a:t>Failure of beta cells by autoimmune destruction, requires insulin therapy</a:t>
            </a:r>
          </a:p>
          <a:p>
            <a:r>
              <a:rPr lang="en-US" sz="2800" dirty="0"/>
              <a:t>Immunologically mediated destruction of beta cells</a:t>
            </a:r>
          </a:p>
          <a:p>
            <a:r>
              <a:rPr lang="en-US" sz="2800" dirty="0"/>
              <a:t>Manifestations:</a:t>
            </a:r>
          </a:p>
          <a:p>
            <a:pPr lvl="1"/>
            <a:r>
              <a:rPr lang="en-US" sz="2400" dirty="0"/>
              <a:t>Hyperglycemia</a:t>
            </a:r>
          </a:p>
          <a:p>
            <a:pPr lvl="1"/>
            <a:r>
              <a:rPr lang="en-US" sz="2400" dirty="0"/>
              <a:t>Polydipsia</a:t>
            </a:r>
          </a:p>
          <a:p>
            <a:pPr lvl="1"/>
            <a:r>
              <a:rPr lang="en-US" sz="2400" dirty="0"/>
              <a:t>Polyuria</a:t>
            </a:r>
          </a:p>
          <a:p>
            <a:pPr lvl="1"/>
            <a:r>
              <a:rPr lang="en-US" sz="2400" dirty="0"/>
              <a:t>Polyphagia</a:t>
            </a:r>
          </a:p>
          <a:p>
            <a:pPr lvl="1"/>
            <a:r>
              <a:rPr lang="en-US" sz="2400" dirty="0"/>
              <a:t>Weight loss</a:t>
            </a:r>
          </a:p>
          <a:p>
            <a:pPr lvl="1"/>
            <a:r>
              <a:rPr lang="en-US" sz="2400" dirty="0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153495965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458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/>
              <a:t>Type 2 Diabetes Mellitus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305800" cy="5181600"/>
          </a:xfrm>
        </p:spPr>
        <p:txBody>
          <a:bodyPr rtlCol="0">
            <a:normAutofit/>
          </a:bodyPr>
          <a:lstStyle/>
          <a:p>
            <a:pPr marL="182880"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Beta cells lose their capacity to produce insulin slowly while target tissue also show reduced sensitivity</a:t>
            </a:r>
          </a:p>
          <a:p>
            <a:pPr marL="182880"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Can be controlled with diet and exercise for a while, insulin therapy required less often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Maturity-onset diabetes of youth (MODY)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Gestational diabetes mellitus (GDM)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Common form of diabetes mellitus type 2</a:t>
            </a:r>
          </a:p>
        </p:txBody>
      </p:sp>
    </p:spTree>
    <p:extLst>
      <p:ext uri="{BB962C8B-B14F-4D97-AF65-F5344CB8AC3E}">
        <p14:creationId xmlns:p14="http://schemas.microsoft.com/office/powerpoint/2010/main" val="125746081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2 Diabetes Mellitus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Initial insulin resistance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Later loss of beta cells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Diagnosis (fasting glucose, postprandial glucose)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Manifestations (non-specific): fatigue, pruritus, recurrent infections, visual changes, or symptoms of neuropathy; often overweight, </a:t>
            </a:r>
            <a:r>
              <a:rPr lang="en-US" dirty="0" err="1"/>
              <a:t>dyslipidemic</a:t>
            </a:r>
            <a:r>
              <a:rPr lang="en-US" dirty="0"/>
              <a:t>, </a:t>
            </a:r>
            <a:r>
              <a:rPr lang="en-US" dirty="0" err="1"/>
              <a:t>hyperinsulinemic</a:t>
            </a:r>
            <a:r>
              <a:rPr lang="en-US" dirty="0"/>
              <a:t>, and hypertensive</a:t>
            </a:r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611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9574" b="605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09873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9600"/>
            <a:ext cx="8229600" cy="381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r>
              <a:rPr lang="en-US" sz="3200" b="1" dirty="0"/>
              <a:t>Insulin physiology</a:t>
            </a:r>
          </a:p>
          <a:p>
            <a:pPr lvl="1"/>
            <a:r>
              <a:rPr lang="en-US" sz="2400" dirty="0"/>
              <a:t>Produced by the beta cells in the islets and lowers blood glucose. </a:t>
            </a:r>
          </a:p>
          <a:p>
            <a:pPr lvl="1"/>
            <a:r>
              <a:rPr lang="en-US" sz="2400" dirty="0"/>
              <a:t>When glucose levels rise, this is detected by the beta cells and secretory granules of insulin emerge from the cell membrane. </a:t>
            </a:r>
          </a:p>
          <a:p>
            <a:pPr lvl="1"/>
            <a:r>
              <a:rPr lang="en-US" sz="2400" dirty="0"/>
              <a:t>The insulin then travels in the hepatic portal vein to the liver and then on to all the body tissues in the systemic circulation. </a:t>
            </a:r>
          </a:p>
          <a:p>
            <a:pPr lvl="1"/>
            <a:r>
              <a:rPr lang="en-US" sz="2400" dirty="0"/>
              <a:t>Insulin is eventually removed from the blood by being broken down by the liver and kidneys. </a:t>
            </a:r>
          </a:p>
        </p:txBody>
      </p:sp>
    </p:spTree>
    <p:extLst>
      <p:ext uri="{BB962C8B-B14F-4D97-AF65-F5344CB8AC3E}">
        <p14:creationId xmlns:p14="http://schemas.microsoft.com/office/powerpoint/2010/main" val="24856190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8100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lvl="1"/>
            <a:r>
              <a:rPr lang="en-US" sz="2400" dirty="0"/>
              <a:t>Insulin lowers blood glucose levels by converting glucose into insoluble glycogen for storage in the liver and muscles. </a:t>
            </a:r>
          </a:p>
          <a:p>
            <a:pPr lvl="1"/>
            <a:r>
              <a:rPr lang="en-US" sz="2400" dirty="0"/>
              <a:t>Insulin is needed to transfer glucose in tissue fluids through a gate into the cytosol of the cell. </a:t>
            </a:r>
          </a:p>
          <a:p>
            <a:pPr lvl="1"/>
            <a:r>
              <a:rPr lang="en-US" sz="2400" dirty="0"/>
              <a:t>Without this insulin action, glucose cannot enter the cell and cannot be used by the mitochondria in energy production. </a:t>
            </a:r>
          </a:p>
          <a:p>
            <a:pPr lvl="1"/>
            <a:r>
              <a:rPr lang="en-US" sz="2400" dirty="0"/>
              <a:t>The irony is that the tissue fluids have to much glucose and the intracellular mitochondria does not have enough.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4751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8100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r>
              <a:rPr lang="en-US" sz="2800" b="1" dirty="0"/>
              <a:t>Insulin and proteins</a:t>
            </a:r>
          </a:p>
          <a:p>
            <a:pPr lvl="1"/>
            <a:r>
              <a:rPr lang="en-US" sz="2800" dirty="0"/>
              <a:t>Insulin stimulates protein metabolism and increases the movement of amino acid into cells.  </a:t>
            </a:r>
          </a:p>
          <a:p>
            <a:pPr lvl="1"/>
            <a:r>
              <a:rPr lang="en-US" sz="2800" dirty="0"/>
              <a:t>Insulin also prevents the catabolism of proteins.</a:t>
            </a:r>
          </a:p>
          <a:p>
            <a:r>
              <a:rPr lang="en-US" sz="2800" b="1" dirty="0"/>
              <a:t>Insulin and fats</a:t>
            </a:r>
          </a:p>
          <a:p>
            <a:pPr lvl="1"/>
            <a:r>
              <a:rPr lang="en-US" sz="2800" dirty="0"/>
              <a:t>Insulin promotes the synthesis of fatty acids and glycerol in the blood causing hyperlipidemia. </a:t>
            </a:r>
          </a:p>
        </p:txBody>
      </p:sp>
    </p:spTree>
    <p:extLst>
      <p:ext uri="{BB962C8B-B14F-4D97-AF65-F5344CB8AC3E}">
        <p14:creationId xmlns:p14="http://schemas.microsoft.com/office/powerpoint/2010/main" val="208914082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Insulin receptors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Insulin can only exer</a:t>
            </a:r>
            <a:r>
              <a:rPr lang="en-US" sz="2800" dirty="0"/>
              <a:t>t a physiological effect when it is combined with a specific receptor. These are transmembrane proteins  which means that part of the receptor is inside the cell and part is outside the cell.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92467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52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9" t="22395" r="31390" b="4260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0898633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6868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/>
              <a:t>Chronic Complications of Diabetes Mellitus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458200" cy="4708525"/>
          </a:xfrm>
        </p:spPr>
        <p:txBody>
          <a:bodyPr/>
          <a:lstStyle/>
          <a:p>
            <a:r>
              <a:rPr lang="en-US" sz="2800" b="1" dirty="0" err="1"/>
              <a:t>Macrovascular</a:t>
            </a:r>
            <a:r>
              <a:rPr lang="en-US" sz="2800" b="1" dirty="0"/>
              <a:t> disease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Affects large artery walls with fatty deposits that leads to fibrous collagen and plaque formation.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Coronary artery disease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Stroke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Peripheral arterial disease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Leads to ischemia and possible gangrene.</a:t>
            </a:r>
          </a:p>
          <a:p>
            <a:r>
              <a:rPr lang="en-US" sz="2800" dirty="0"/>
              <a:t>Diabetic neuropathies</a:t>
            </a:r>
          </a:p>
          <a:p>
            <a:r>
              <a:rPr lang="en-US" sz="2800" dirty="0"/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25849687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106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/>
              <a:t>Chronic Complications of Diabetes Mellitus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305800" cy="4724400"/>
          </a:xfrm>
        </p:spPr>
        <p:txBody>
          <a:bodyPr/>
          <a:lstStyle/>
          <a:p>
            <a:r>
              <a:rPr lang="en-US" sz="2800" b="1" dirty="0" err="1"/>
              <a:t>Microvascular</a:t>
            </a:r>
            <a:r>
              <a:rPr lang="en-US" sz="2800" b="1" dirty="0"/>
              <a:t> disease</a:t>
            </a:r>
          </a:p>
          <a:p>
            <a:pPr lvl="1"/>
            <a:r>
              <a:rPr lang="en-US" sz="2800" dirty="0"/>
              <a:t>There is a progressive thickening of the basement  membranes which narrow the lumen and lowers elasticity. </a:t>
            </a:r>
          </a:p>
          <a:p>
            <a:pPr lvl="1"/>
            <a:r>
              <a:rPr lang="en-US" sz="2800" dirty="0"/>
              <a:t>This leads to localized ischemia and hypoxia, which causes more vascular compromise.</a:t>
            </a:r>
          </a:p>
          <a:p>
            <a:pPr lvl="1"/>
            <a:r>
              <a:rPr lang="en-US" sz="2800" dirty="0"/>
              <a:t>Retinopathy</a:t>
            </a:r>
          </a:p>
          <a:p>
            <a:pPr lvl="1"/>
            <a:r>
              <a:rPr lang="en-US" sz="2800" dirty="0"/>
              <a:t>Diabetic nephropathy</a:t>
            </a:r>
          </a:p>
        </p:txBody>
      </p:sp>
    </p:spTree>
    <p:extLst>
      <p:ext uri="{BB962C8B-B14F-4D97-AF65-F5344CB8AC3E}">
        <p14:creationId xmlns:p14="http://schemas.microsoft.com/office/powerpoint/2010/main" val="91792177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447800"/>
          </a:xfrm>
        </p:spPr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Hypoglycemia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Low blood sugar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Normal levels = 80-110 mg/</a:t>
            </a:r>
            <a:r>
              <a:rPr lang="en-US" sz="2400" dirty="0" err="1">
                <a:latin typeface="Arial" charset="0"/>
                <a:cs typeface="Arial" charset="0"/>
              </a:rPr>
              <a:t>dL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Mild = &lt;80	Significant symptoms &lt;60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Causes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Most are diabetics with to much insulin usage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Fasting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Alcoholics and liver disease</a:t>
            </a:r>
          </a:p>
          <a:p>
            <a:pPr lvl="2">
              <a:buFont typeface="Wingdings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Drinking alcohol with sugar causes </a:t>
            </a:r>
            <a:r>
              <a:rPr lang="en-US" sz="2400" dirty="0" err="1">
                <a:latin typeface="Arial" charset="0"/>
                <a:cs typeface="Arial" charset="0"/>
              </a:rPr>
              <a:t>temporarilly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Overeating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Pancreatic tumor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Addison’s disease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5759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sz="2800" b="1" dirty="0">
                <a:latin typeface="Arial" charset="0"/>
                <a:cs typeface="Arial" charset="0"/>
              </a:rPr>
              <a:t>S &amp; S – occurs when blood sugar &lt; 60 mg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Sweatiness, dizziness, nervousness, shaking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Anxiety, faintness, weakness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Palpitations, hunger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Confusion, inappropriate behavior</a:t>
            </a:r>
          </a:p>
          <a:p>
            <a:r>
              <a:rPr lang="en-US" sz="2800" b="1" dirty="0">
                <a:latin typeface="Arial" charset="0"/>
                <a:cs typeface="Arial" charset="0"/>
              </a:rPr>
              <a:t>Diagnosis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Patient’s history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Glucose tolerance test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Fasting glucose and insulin levels</a:t>
            </a:r>
          </a:p>
          <a:p>
            <a:r>
              <a:rPr lang="en-US" sz="2800" b="1" dirty="0">
                <a:latin typeface="Arial" charset="0"/>
                <a:cs typeface="Arial" charset="0"/>
              </a:rPr>
              <a:t>Treatment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Glucose now!!</a:t>
            </a:r>
          </a:p>
        </p:txBody>
      </p:sp>
    </p:spTree>
    <p:extLst>
      <p:ext uri="{BB962C8B-B14F-4D97-AF65-F5344CB8AC3E}">
        <p14:creationId xmlns:p14="http://schemas.microsoft.com/office/powerpoint/2010/main" val="578791138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73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39063" r="21788" b="48438"/>
          <a:stretch>
            <a:fillRect/>
          </a:stretch>
        </p:blipFill>
        <p:spPr>
          <a:xfrm>
            <a:off x="0" y="0"/>
            <a:ext cx="9144000" cy="3048000"/>
          </a:xfrm>
        </p:spPr>
      </p:pic>
      <p:pic>
        <p:nvPicPr>
          <p:cNvPr id="573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60593" r="19926" b="24149"/>
          <a:stretch>
            <a:fillRect/>
          </a:stretch>
        </p:blipFill>
        <p:spPr bwMode="auto">
          <a:xfrm>
            <a:off x="-76200" y="3048000"/>
            <a:ext cx="9220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834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/>
          <a:lstStyle/>
          <a:p>
            <a:r>
              <a:rPr lang="en-US" b="1" dirty="0"/>
              <a:t>Endocrine Specificity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Most hormones are delivered to their target tissues via the bloodstream, where they bind to a receptor.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Intracellular receptors: </a:t>
            </a:r>
            <a:r>
              <a:rPr lang="en-US" sz="2800" dirty="0">
                <a:solidFill>
                  <a:schemeClr val="tx1"/>
                </a:solidFill>
              </a:rPr>
              <a:t>steroid and thyroid hormones pass through cell membrane and bind to receptors in the cytoplasm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Cause increase in the production of enzymes that enhance a metabolic pathway’s activity, altering the target tissue’s function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sz="4400" b="1" dirty="0"/>
              <a:t>Adrenal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Adrenocortical Hypersecretion (</a:t>
            </a:r>
            <a:r>
              <a:rPr lang="en-US" sz="2800" b="1" dirty="0"/>
              <a:t>Hyperadrenalism</a:t>
            </a:r>
            <a:r>
              <a:rPr lang="en-US" sz="2800" dirty="0"/>
              <a:t>)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Cushing’s Syndrome: </a:t>
            </a:r>
            <a:r>
              <a:rPr lang="en-US" sz="2800" dirty="0"/>
              <a:t>cortisol</a:t>
            </a:r>
            <a:r>
              <a:rPr lang="en-US" sz="2800" dirty="0">
                <a:solidFill>
                  <a:schemeClr val="tx1"/>
                </a:solidFill>
              </a:rPr>
              <a:t> hypersecretion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Hyperaldosteronism: </a:t>
            </a:r>
            <a:r>
              <a:rPr lang="en-US" sz="2800" dirty="0">
                <a:solidFill>
                  <a:schemeClr val="tx1"/>
                </a:solidFill>
              </a:rPr>
              <a:t>hypersecretion by aldosterone-secreting cells.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Adrenal virilism: </a:t>
            </a:r>
            <a:r>
              <a:rPr lang="en-US" sz="2800" dirty="0">
                <a:solidFill>
                  <a:schemeClr val="tx1"/>
                </a:solidFill>
              </a:rPr>
              <a:t>androgen hypersecretion in females, induces various masculine traits</a:t>
            </a:r>
          </a:p>
          <a:p>
            <a:pPr lvl="1">
              <a:buFont typeface="Courier New" charset="0"/>
              <a:buChar char="o"/>
            </a:pPr>
            <a:r>
              <a:rPr lang="en-US" sz="2800" b="1" dirty="0">
                <a:solidFill>
                  <a:schemeClr val="tx1"/>
                </a:solidFill>
              </a:rPr>
              <a:t>Sexual precocity:</a:t>
            </a:r>
            <a:r>
              <a:rPr lang="en-US" sz="2800" dirty="0">
                <a:solidFill>
                  <a:schemeClr val="tx1"/>
                </a:solidFill>
              </a:rPr>
              <a:t> androgen hypersecretion in young males leads to rapid and premature sexual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984838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6553200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Cushing Disease</a:t>
            </a:r>
          </a:p>
        </p:txBody>
      </p:sp>
      <p:pic>
        <p:nvPicPr>
          <p:cNvPr id="60420" name="Picture 5" descr="018016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4638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18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928687"/>
            <a:ext cx="362585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53827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66800"/>
            <a:ext cx="3124200" cy="4926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16002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Abdominal </a:t>
            </a:r>
            <a:r>
              <a:rPr lang="en-US" sz="2800" b="1" dirty="0" err="1"/>
              <a:t>striae</a:t>
            </a:r>
            <a:r>
              <a:rPr lang="en-US" sz="2800" b="1" dirty="0"/>
              <a:t> of </a:t>
            </a:r>
            <a:r>
              <a:rPr lang="en-US" sz="2800" b="1" dirty="0" err="1"/>
              <a:t>Cushings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765573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/>
              <a:t>Virilization</a:t>
            </a:r>
            <a:endParaRPr lang="en-US" b="1" dirty="0"/>
          </a:p>
        </p:txBody>
      </p:sp>
      <p:pic>
        <p:nvPicPr>
          <p:cNvPr id="62467" name="Picture 5" descr="018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505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7629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2738" r="3232" b="9589"/>
          <a:stretch/>
        </p:blipFill>
        <p:spPr>
          <a:xfrm>
            <a:off x="0" y="1143000"/>
            <a:ext cx="433097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 b="6000"/>
          <a:stretch/>
        </p:blipFill>
        <p:spPr>
          <a:xfrm>
            <a:off x="4330970" y="1143000"/>
            <a:ext cx="481303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Sexual Precocity</a:t>
            </a:r>
          </a:p>
          <a:p>
            <a:r>
              <a:rPr lang="en-US" sz="2400" b="1" dirty="0"/>
              <a:t>      9 year old twins                                       4 year 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300742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Adrenocortical </a:t>
            </a:r>
            <a:r>
              <a:rPr lang="en-US" sz="2800" u="sng" dirty="0" err="1"/>
              <a:t>Hypo</a:t>
            </a:r>
            <a:r>
              <a:rPr lang="en-US" sz="2800" dirty="0" err="1"/>
              <a:t>secretion</a:t>
            </a:r>
            <a:r>
              <a:rPr lang="en-US" sz="2800" dirty="0"/>
              <a:t> (</a:t>
            </a:r>
            <a:r>
              <a:rPr lang="en-US" sz="2800" b="1" dirty="0" err="1"/>
              <a:t>Hypoadrenalism</a:t>
            </a:r>
            <a:r>
              <a:rPr lang="en-US" sz="2800" b="1" dirty="0"/>
              <a:t>, Addison’s disease</a:t>
            </a:r>
            <a:r>
              <a:rPr lang="en-US" sz="2800" dirty="0"/>
              <a:t>)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Corticosteroid deficiency- destruction of cortex or suppression of ACTH by therapeutic doses of glucocorticoids 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Characteristic feature: excess pigmentation and high vulnerability to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60801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9347"/>
            <a:ext cx="4762826" cy="50671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19347"/>
            <a:ext cx="3871912" cy="50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0183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Hyperparathyroidism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Usually caused by a parathyroid adenoma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More common in women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Often causes bone pain from high calcium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err="1"/>
              <a:t>Hypercalcemia</a:t>
            </a:r>
            <a:r>
              <a:rPr lang="en-US" sz="2800" dirty="0"/>
              <a:t> is also seen in metastatic bone disease (from breast, lung, prostate) and sometimes in pregnancy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S &amp; 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Bones – bone pain from high calcium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Stones – kidney stones common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Groans – pain and slow muscle contractions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Moans – psychiatric and mental changes</a:t>
            </a:r>
          </a:p>
        </p:txBody>
      </p:sp>
    </p:spTree>
    <p:extLst>
      <p:ext uri="{BB962C8B-B14F-4D97-AF65-F5344CB8AC3E}">
        <p14:creationId xmlns:p14="http://schemas.microsoft.com/office/powerpoint/2010/main" val="641533153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cs typeface="Arial" charset="0"/>
              </a:rPr>
              <a:t>Hypoparathyroidism</a:t>
            </a:r>
            <a:endParaRPr lang="en-US" b="1" dirty="0">
              <a:cs typeface="Arial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953000"/>
          </a:xfrm>
        </p:spPr>
        <p:txBody>
          <a:bodyPr/>
          <a:lstStyle/>
          <a:p>
            <a:r>
              <a:rPr lang="en-US" sz="2800" dirty="0">
                <a:cs typeface="Arial" charset="0"/>
              </a:rPr>
              <a:t>Often seen after surgery of thyroid and parathyroid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If the parathyroid glands have been removed, then the diagnosis will be permanent</a:t>
            </a:r>
          </a:p>
          <a:p>
            <a:r>
              <a:rPr lang="en-US" sz="2800" dirty="0">
                <a:cs typeface="Arial" charset="0"/>
              </a:rPr>
              <a:t>Results in low serum calcium &amp; high serum phosphate</a:t>
            </a:r>
          </a:p>
          <a:p>
            <a:r>
              <a:rPr lang="en-US" sz="2800" dirty="0">
                <a:cs typeface="Arial" charset="0"/>
              </a:rPr>
              <a:t>S &amp; 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Low calcium causes muscle cramps, tetany, &amp; </a:t>
            </a:r>
            <a:r>
              <a:rPr lang="en-US" sz="2400" dirty="0" err="1">
                <a:cs typeface="Arial" charset="0"/>
              </a:rPr>
              <a:t>paresthesias</a:t>
            </a:r>
            <a:endParaRPr lang="en-US" sz="2400" dirty="0"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Convulsions and arrhythmias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cs typeface="Arial" charset="0"/>
              </a:rPr>
              <a:t>Acute onset, especially after thyroid surgery, could lead to respiratory spasm and suffocation – needing tracheostomy</a:t>
            </a:r>
          </a:p>
          <a:p>
            <a:pPr>
              <a:buFont typeface="Wingdings 2" pitchFamily="18" charset="2"/>
              <a:buNone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2174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Hypopituitarism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Pituitary gland fails to produce one or more of its hormones, or doesn't produce enough of them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Causes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Pituitary </a:t>
            </a:r>
            <a:r>
              <a:rPr lang="en-US" sz="2400" dirty="0" err="1"/>
              <a:t>ademomas</a:t>
            </a:r>
            <a:endParaRPr lang="en-US" sz="2400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Strokes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Metastatic carcinomas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Primary brain tumors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Autoimmune disorders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Brain trauma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Encephalitis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Idiopathic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35754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Endocrine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2800" b="1" dirty="0"/>
              <a:t>Membrane receptors: </a:t>
            </a:r>
            <a:r>
              <a:rPr lang="en-US" sz="2800" dirty="0"/>
              <a:t> binding site for protein, peptide, and amino acid hormones, which cannot enter the cell</a:t>
            </a:r>
          </a:p>
          <a:p>
            <a:pPr lvl="2">
              <a:buFont typeface="Courier New" charset="0"/>
              <a:buChar char="o"/>
            </a:pPr>
            <a:r>
              <a:rPr lang="en-US" dirty="0"/>
              <a:t>Hormones active receptor systems - G proteins or protein kinases</a:t>
            </a:r>
          </a:p>
          <a:p>
            <a:pPr lvl="2">
              <a:buFont typeface="Courier New" charset="0"/>
              <a:buChar char="o"/>
            </a:pPr>
            <a:r>
              <a:rPr lang="en-US" dirty="0"/>
              <a:t>Alter cytoplasmic concentrations of molecules or ions on which cell processes depend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Hormone binding to either type of receptors causes alteration of the target cell’s level of activity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0447351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/>
              <a:t>Depending on which hormones are deficient</a:t>
            </a:r>
            <a:r>
              <a:rPr lang="en-US" dirty="0"/>
              <a:t>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Fatigue , Headaches , Low tolerance for stress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Muscle weakness , Nausea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Constipation , Weight loss or gain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A decline in appetite , Abdominal discomfort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Sensitivity to cold or difficulty staying warm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Visual disturbances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Loss of underarm and pubic hair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Joint stiffness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Hoarseness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Facial puffiness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Thirst and excess urination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Low blood pressure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/>
              <a:t>Lightheadedness when standing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710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Men may experience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Loss of interest in sexual activity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Erectile dysfunction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Decrease in facial or body hair 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Women mat experience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Irregular or no menstrual periods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Infertility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Inability to produce milk for breast-feeding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Children may experience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Stunted growth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Short stature </a:t>
            </a:r>
          </a:p>
          <a:p>
            <a:pPr lvl="1">
              <a:buFont typeface="Courier New" charset="0"/>
              <a:buChar char="o"/>
            </a:pPr>
            <a:r>
              <a:rPr lang="en-US" sz="2400" dirty="0">
                <a:latin typeface="Arial" charset="0"/>
                <a:cs typeface="Arial" charset="0"/>
              </a:rPr>
              <a:t>Slowed sexual development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13566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b="1" dirty="0" err="1">
                <a:latin typeface="Arial" charset="0"/>
                <a:cs typeface="Arial" charset="0"/>
              </a:rPr>
              <a:t>Hyperpituitarism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Excessive production of growth hormone, which continues to be produced well into adulthood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 In adults, since the growth plates are closed, excessive levels cause abnormal growth of hands, feet, and internal organs – called </a:t>
            </a:r>
            <a:r>
              <a:rPr lang="en-US" sz="2800" dirty="0" err="1"/>
              <a:t>acromegaly</a:t>
            </a:r>
            <a:endParaRPr lang="en-US" sz="2800" dirty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In children, excess growth hormone causes increased height known as gigantism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Diagnosis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Elevated GH in blood test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Pituitary tumor on CT or MRI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290255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03" name="Picture 4" descr="gigantism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270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Content Placeholder 6" descr="gigantism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733800" cy="4214813"/>
          </a:xfrm>
        </p:spPr>
      </p:pic>
      <p:pic>
        <p:nvPicPr>
          <p:cNvPr id="25605" name="Picture 7" descr="gigantism 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76600"/>
            <a:ext cx="2133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02092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9154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600" dirty="0"/>
          </a:p>
        </p:txBody>
      </p:sp>
      <p:pic>
        <p:nvPicPr>
          <p:cNvPr id="31747" name="Picture 5" descr="018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832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Plasma Hormone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Plasma hormone level determined by rate of entering and leaving the blood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Rate of entering blood stream determined primarily by secretion rate.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 components: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Hormone synthesis from dietary or endogenous precursors</a:t>
            </a:r>
          </a:p>
          <a:p>
            <a:pPr lvl="1">
              <a:buFont typeface="Courier New" charset="0"/>
              <a:buChar char="o"/>
            </a:pPr>
            <a:r>
              <a:rPr lang="en-US" sz="2800" dirty="0"/>
              <a:t>Rate of release from the endocrine cell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Plasma Hormone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Cleared from blood stream either by inactivation or excretion</a:t>
            </a:r>
          </a:p>
          <a:p>
            <a:pPr lvl="2">
              <a:buFont typeface="Courier New" charset="0"/>
              <a:buChar char="o"/>
            </a:pPr>
            <a:r>
              <a:rPr lang="en-US" u="sng" dirty="0"/>
              <a:t>Inactivation</a:t>
            </a:r>
            <a:r>
              <a:rPr lang="en-US" dirty="0"/>
              <a:t> at target tissue into nonfunctional forms or in liver into chemically converted inactive forms</a:t>
            </a:r>
          </a:p>
          <a:p>
            <a:pPr lvl="2">
              <a:buFont typeface="Courier New" charset="0"/>
              <a:buChar char="o"/>
            </a:pPr>
            <a:r>
              <a:rPr lang="en-US" u="sng" dirty="0"/>
              <a:t>Excretion</a:t>
            </a:r>
            <a:r>
              <a:rPr lang="en-US" dirty="0"/>
              <a:t> by kidneys</a:t>
            </a:r>
          </a:p>
          <a:p>
            <a:endParaRPr lang="en-US" sz="2800" dirty="0"/>
          </a:p>
          <a:p>
            <a:r>
              <a:rPr lang="en-US" sz="2800" dirty="0"/>
              <a:t>Increased binding rates at target cell induce an increased response.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9452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Endocrine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types of dysfunction: 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Hypofunction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Hyperfunction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These two concepts are the basis for much of endocrine pathophysiology and should be the first factors considered in clinical situations.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ipDaddyO">
  <a:themeElements>
    <a:clrScheme name="HipDaddy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pDaddy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pDaddy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Waves</Template>
  <TotalTime>796</TotalTime>
  <Words>2240</Words>
  <Application>Microsoft Macintosh PowerPoint</Application>
  <PresentationFormat>On-screen Show (4:3)</PresentationFormat>
  <Paragraphs>326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Courier New</vt:lpstr>
      <vt:lpstr>Wingdings</vt:lpstr>
      <vt:lpstr>Wingdings 2</vt:lpstr>
      <vt:lpstr>HipDaddyO</vt:lpstr>
      <vt:lpstr>Endocrine Pathophysiology</vt:lpstr>
      <vt:lpstr>Essentials of Endocrinology </vt:lpstr>
      <vt:lpstr>Essentials of Endocrinology </vt:lpstr>
      <vt:lpstr>PowerPoint Presentation</vt:lpstr>
      <vt:lpstr>Endocrine Specificity </vt:lpstr>
      <vt:lpstr>Endocrine Specificity</vt:lpstr>
      <vt:lpstr>Plasma Hormone Level</vt:lpstr>
      <vt:lpstr>Plasma Hormone Level</vt:lpstr>
      <vt:lpstr>Endocrine Dysfunction</vt:lpstr>
      <vt:lpstr>Elevated or Depressed Hormone Levels</vt:lpstr>
      <vt:lpstr>Endocrine Hypofunction</vt:lpstr>
      <vt:lpstr>Endocrine Hypofunction</vt:lpstr>
      <vt:lpstr>Endocrine Hypofunction</vt:lpstr>
      <vt:lpstr>Endocrine Hyperfunction</vt:lpstr>
      <vt:lpstr>Alterations of Thyroid Function</vt:lpstr>
      <vt:lpstr>Hyperthyroidism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Thyrotoxicosis (Graves Disease)</vt:lpstr>
      <vt:lpstr>Hypothyroidism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Manifestations of Thyroid Alterations</vt:lpstr>
      <vt:lpstr>PowerPoint Presentation</vt:lpstr>
      <vt:lpstr>PowerPoint Presentation</vt:lpstr>
      <vt:lpstr>PowerPoint Presentation</vt:lpstr>
      <vt:lpstr>PowerPoint Presentation</vt:lpstr>
      <vt:lpstr>Pancreatic Islet Cells</vt:lpstr>
      <vt:lpstr>Type 1 Diabetes Mellitus </vt:lpstr>
      <vt:lpstr>Type 2 Diabetes Mellitus</vt:lpstr>
      <vt:lpstr>Type 2 Diabetes Mellitus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Complications of Diabetes Mellitus </vt:lpstr>
      <vt:lpstr>Chronic Complications of Diabetes Mellitus</vt:lpstr>
      <vt:lpstr>Hypoglycemia</vt:lpstr>
      <vt:lpstr>PowerPoint Presentation</vt:lpstr>
      <vt:lpstr>PowerPoint Presentation</vt:lpstr>
      <vt:lpstr>Adrenal Cortex</vt:lpstr>
      <vt:lpstr>Cushing Disease</vt:lpstr>
      <vt:lpstr>PowerPoint Presentation</vt:lpstr>
      <vt:lpstr>Virilization</vt:lpstr>
      <vt:lpstr>PowerPoint Presentation</vt:lpstr>
      <vt:lpstr>PowerPoint Presentation</vt:lpstr>
      <vt:lpstr>PowerPoint Presentation</vt:lpstr>
      <vt:lpstr>Hyperparathyroidism</vt:lpstr>
      <vt:lpstr>Hypoparathyroidism</vt:lpstr>
      <vt:lpstr>Hypopituitarism</vt:lpstr>
      <vt:lpstr>Signs &amp; Symptoms</vt:lpstr>
      <vt:lpstr>PowerPoint Presentation</vt:lpstr>
      <vt:lpstr>Hyperpituitarism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Amanda Oliver</dc:creator>
  <cp:lastModifiedBy>Mumaugh, Gary L</cp:lastModifiedBy>
  <cp:revision>116</cp:revision>
  <dcterms:created xsi:type="dcterms:W3CDTF">2010-03-13T21:51:24Z</dcterms:created>
  <dcterms:modified xsi:type="dcterms:W3CDTF">2020-07-21T01:12:14Z</dcterms:modified>
</cp:coreProperties>
</file>