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6" r:id="rId1"/>
    <p:sldMasterId id="2147483917" r:id="rId2"/>
    <p:sldMasterId id="2147483940" r:id="rId3"/>
  </p:sldMasterIdLst>
  <p:notesMasterIdLst>
    <p:notesMasterId r:id="rId48"/>
  </p:notesMasterIdLst>
  <p:handoutMasterIdLst>
    <p:handoutMasterId r:id="rId49"/>
  </p:handoutMasterIdLst>
  <p:sldIdLst>
    <p:sldId id="256" r:id="rId4"/>
    <p:sldId id="269" r:id="rId5"/>
    <p:sldId id="294" r:id="rId6"/>
    <p:sldId id="310" r:id="rId7"/>
    <p:sldId id="268" r:id="rId8"/>
    <p:sldId id="272" r:id="rId9"/>
    <p:sldId id="295" r:id="rId10"/>
    <p:sldId id="323" r:id="rId11"/>
    <p:sldId id="324" r:id="rId12"/>
    <p:sldId id="273" r:id="rId13"/>
    <p:sldId id="296" r:id="rId14"/>
    <p:sldId id="297" r:id="rId15"/>
    <p:sldId id="274" r:id="rId16"/>
    <p:sldId id="325" r:id="rId17"/>
    <p:sldId id="279" r:id="rId18"/>
    <p:sldId id="298" r:id="rId19"/>
    <p:sldId id="319" r:id="rId20"/>
    <p:sldId id="321" r:id="rId21"/>
    <p:sldId id="320" r:id="rId22"/>
    <p:sldId id="299" r:id="rId23"/>
    <p:sldId id="300" r:id="rId24"/>
    <p:sldId id="315" r:id="rId25"/>
    <p:sldId id="301" r:id="rId26"/>
    <p:sldId id="322" r:id="rId27"/>
    <p:sldId id="280" r:id="rId28"/>
    <p:sldId id="282" r:id="rId29"/>
    <p:sldId id="283" r:id="rId30"/>
    <p:sldId id="316" r:id="rId31"/>
    <p:sldId id="304" r:id="rId32"/>
    <p:sldId id="286" r:id="rId33"/>
    <p:sldId id="302" r:id="rId34"/>
    <p:sldId id="276" r:id="rId35"/>
    <p:sldId id="278" r:id="rId36"/>
    <p:sldId id="285" r:id="rId37"/>
    <p:sldId id="289" r:id="rId38"/>
    <p:sldId id="291" r:id="rId39"/>
    <p:sldId id="288" r:id="rId40"/>
    <p:sldId id="305" r:id="rId41"/>
    <p:sldId id="306" r:id="rId42"/>
    <p:sldId id="307" r:id="rId43"/>
    <p:sldId id="308" r:id="rId44"/>
    <p:sldId id="309" r:id="rId45"/>
    <p:sldId id="318" r:id="rId46"/>
    <p:sldId id="292" r:id="rId47"/>
  </p:sldIdLst>
  <p:sldSz cx="9144000" cy="6858000" type="screen4x3"/>
  <p:notesSz cx="6858000" cy="9144000"/>
  <p:custDataLst>
    <p:tags r:id="rId5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912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pos="5184">
          <p15:clr>
            <a:srgbClr val="A4A3A4"/>
          </p15:clr>
        </p15:guide>
        <p15:guide id="6" pos="5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88" autoAdjust="0"/>
    <p:restoredTop sz="94268"/>
  </p:normalViewPr>
  <p:slideViewPr>
    <p:cSldViewPr>
      <p:cViewPr>
        <p:scale>
          <a:sx n="50" d="100"/>
          <a:sy n="50" d="100"/>
        </p:scale>
        <p:origin x="2912" y="696"/>
      </p:cViewPr>
      <p:guideLst>
        <p:guide orient="horz" pos="4032"/>
        <p:guide orient="horz" pos="288"/>
        <p:guide orient="horz" pos="912"/>
        <p:guide orient="horz" pos="1056"/>
        <p:guide pos="5184"/>
        <p:guide pos="57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50" Type="http://schemas.openxmlformats.org/officeDocument/2006/relationships/tags" Target="tags/tag1.xml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3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3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B697176-F7E9-4936-AD9E-8CAD13E6CF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81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6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6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56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6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060BC69-1684-4B7E-AD65-63B0150527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3286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705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547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18288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7200"/>
            <a:ext cx="53340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3058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8824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2518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619230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76400"/>
            <a:ext cx="3581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581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4361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9924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97812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883322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013760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8337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130277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5358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18288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7200"/>
            <a:ext cx="53340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07341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30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" name="Freeform 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Hexagon 1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Hexagon 16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26C6B834-CA71-481B-A37C-598D5CA50BF9}" type="datetime4">
              <a:rPr lang="en-US"/>
              <a:pPr>
                <a:defRPr/>
              </a:pPr>
              <a:t>January 15, 2017</a:t>
            </a:fld>
            <a:endParaRPr lang="en-US" dirty="0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 dirty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0EB591F-76F2-46BD-8197-7763C51C27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2249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150CD-D1B5-4644-81AC-10134726E2D3}" type="datetime4">
              <a:rPr lang="en-US"/>
              <a:pPr>
                <a:defRPr/>
              </a:pPr>
              <a:t>January 15,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8F562-A247-401F-8FF0-A18BE095F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65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AF374-40C5-4F45-B38A-E74B3B29050C}" type="datetime4">
              <a:rPr lang="en-US"/>
              <a:pPr>
                <a:defRPr/>
              </a:pPr>
              <a:t>January 15,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738C1-BB33-493F-A584-CCA1F4BBD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998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AC442-8DA1-4E68-9E1C-3B4F3C2571DC}" type="datetime4">
              <a:rPr lang="en-US"/>
              <a:pPr>
                <a:defRPr/>
              </a:pPr>
              <a:t>January 15, 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71EB0-40F0-4419-A1F6-2BE3F44F4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438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31517-4FC4-417F-8250-5CAAA650DA59}" type="datetime4">
              <a:rPr lang="en-US"/>
              <a:pPr>
                <a:defRPr/>
              </a:pPr>
              <a:t>January 15, 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0E493-B64C-4A0D-B01F-7F6DC6642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102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198B1-FBC6-4813-B59C-53AF809B6E9E}" type="datetime4">
              <a:rPr lang="en-US"/>
              <a:pPr>
                <a:defRPr/>
              </a:pPr>
              <a:t>January 15, 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E0D2-D37D-4676-8313-DBCB5EA20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001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ED2AF-B5EE-4F03-AEA7-FFEF11C39956}" type="datetime4">
              <a:rPr lang="en-US"/>
              <a:pPr>
                <a:defRPr/>
              </a:pPr>
              <a:t>January 15, 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3C648-EC36-48A3-98F9-B4B6839DE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80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2400806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2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0BCE3-8165-49B6-B6B4-1A6E18386162}" type="datetime4">
              <a:rPr lang="en-US"/>
              <a:pPr>
                <a:defRPr/>
              </a:pPr>
              <a:t>January 15, 2017</a:t>
            </a:fld>
            <a:endParaRPr lang="en-US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E49A6-423C-44D8-B75F-3392CF796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686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2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7858A-B64A-4F7A-901D-FF561F82AD62}" type="datetime4">
              <a:rPr lang="en-US"/>
              <a:pPr>
                <a:defRPr/>
              </a:pPr>
              <a:t>January 15, 2017</a:t>
            </a:fld>
            <a:endParaRPr lang="en-US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3C993-2BB3-4C37-B5A3-B78D0728B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439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BAB7E-6D25-413E-8376-5EA0280DFA73}" type="datetime4">
              <a:rPr lang="en-US"/>
              <a:pPr>
                <a:defRPr/>
              </a:pPr>
              <a:t>January 15,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78A1B-EC36-4941-8B2E-6D2165801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697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B4111-7820-42A8-8C20-117E867A1969}" type="datetime4">
              <a:rPr lang="en-US"/>
              <a:pPr>
                <a:defRPr/>
              </a:pPr>
              <a:t>January 15,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548E3-3FF9-4623-ABB8-86FF62B6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76400"/>
            <a:ext cx="3581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581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4117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2490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252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69713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687889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757712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457200"/>
            <a:ext cx="731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76400"/>
            <a:ext cx="7315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6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tabLst>
                <a:tab pos="2235200" algn="l"/>
              </a:tabLst>
            </a:pPr>
            <a:r>
              <a:rPr lang="en-US" sz="1000">
                <a:cs typeface="Times New Roman" pitchFamily="18" charset="0"/>
              </a:rPr>
              <a:t>Mosby items and derived items © 2012 Mosby, Inc., an imprint of Elsevier Inc.</a:t>
            </a:r>
          </a:p>
        </p:txBody>
      </p:sp>
      <p:sp>
        <p:nvSpPr>
          <p:cNvPr id="1029" name="Text Box 9"/>
          <p:cNvSpPr txBox="1">
            <a:spLocks noChangeArrowheads="1"/>
          </p:cNvSpPr>
          <p:nvPr userDrawn="1"/>
        </p:nvSpPr>
        <p:spPr bwMode="auto">
          <a:xfrm>
            <a:off x="7696200" y="6477000"/>
            <a:ext cx="1143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86B1B1F-7489-4A4A-A278-82EF95B5CE82}" type="slidenum">
              <a:rPr lang="en-US" sz="1000"/>
              <a:pPr algn="r" eaLnBrk="1" hangingPunct="1"/>
              <a:t>‹#›</a:t>
            </a:fld>
            <a:endParaRPr lang="en-US" sz="10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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1500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75000"/>
        <a:buFont typeface="Wingdings 3" pitchFamily="18" charset="2"/>
        <a:buChar char="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457200"/>
            <a:ext cx="731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76400"/>
            <a:ext cx="7315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tabLst>
                <a:tab pos="2235200" algn="l"/>
              </a:tabLst>
            </a:pPr>
            <a:r>
              <a:rPr lang="en-US" sz="1000">
                <a:cs typeface="Times New Roman" pitchFamily="18" charset="0"/>
              </a:rPr>
              <a:t>Mosby items and derived items © 2012 Mosby, Inc., an imprint of Elsevier Inc.</a:t>
            </a:r>
          </a:p>
        </p:txBody>
      </p:sp>
      <p:sp>
        <p:nvSpPr>
          <p:cNvPr id="2053" name="Text Box 9"/>
          <p:cNvSpPr txBox="1">
            <a:spLocks noChangeArrowheads="1"/>
          </p:cNvSpPr>
          <p:nvPr/>
        </p:nvSpPr>
        <p:spPr bwMode="auto">
          <a:xfrm>
            <a:off x="7696200" y="6477000"/>
            <a:ext cx="1143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DE7C4BB-0B90-4B2C-9936-18B19DFBED14}" type="slidenum">
              <a:rPr lang="en-US" sz="1000"/>
              <a:pPr algn="r" eaLnBrk="1" hangingPunct="1"/>
              <a:t>‹#›</a:t>
            </a:fld>
            <a:endParaRPr lang="en-US" sz="10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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1500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75000"/>
        <a:buFont typeface="Wingdings 3" pitchFamily="18" charset="2"/>
        <a:buChar char="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3084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3107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08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09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07F1835F-A0E9-4B38-B726-745BD4D7BE92}" type="datetime4">
              <a:rPr lang="en-US"/>
              <a:pPr>
                <a:defRPr/>
              </a:pPr>
              <a:t>January 15,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dirty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E5F57556-3D91-44E6-A738-3E0A37577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83" name="Text Box 9"/>
          <p:cNvSpPr txBox="1">
            <a:spLocks noChangeArrowheads="1"/>
          </p:cNvSpPr>
          <p:nvPr userDrawn="1"/>
        </p:nvSpPr>
        <p:spPr bwMode="auto">
          <a:xfrm>
            <a:off x="7696200" y="6477000"/>
            <a:ext cx="1143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1CD836E-00AB-44BC-9A02-B430A08DA41B}" type="slidenum">
              <a:rPr lang="en-US" sz="1000"/>
              <a:pPr algn="r" eaLnBrk="1" hangingPunct="1"/>
              <a:t>‹#›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6" r:id="rId8"/>
    <p:sldLayoutId id="2147483987" r:id="rId9"/>
    <p:sldLayoutId id="2147483983" r:id="rId10"/>
    <p:sldLayoutId id="21474839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8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9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11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14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www.youtube.com/watch?v=tcfGb6b2KWQ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15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16.jpeg"/><Relationship Id="rId3" Type="http://schemas.openxmlformats.org/officeDocument/2006/relationships/image" Target="../media/image17.jp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18.jpe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19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3352800"/>
            <a:ext cx="8229600" cy="12954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Pediatric Orthopedic </a:t>
            </a:r>
            <a:r>
              <a:rPr lang="en-US" sz="3600" b="1" dirty="0" smtClean="0">
                <a:solidFill>
                  <a:schemeClr val="tx1"/>
                </a:solidFill>
              </a:rPr>
              <a:t>Pathology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Dr. </a:t>
            </a:r>
            <a:r>
              <a:rPr lang="en-US" sz="3600" b="1" smtClean="0">
                <a:solidFill>
                  <a:schemeClr val="tx1"/>
                </a:solidFill>
              </a:rPr>
              <a:t>Gary Mumaugh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2286000"/>
            <a:ext cx="9144000" cy="889000"/>
          </a:xfrm>
        </p:spPr>
        <p:txBody>
          <a:bodyPr lIns="92075" tIns="46038" rIns="92075" bIns="46038"/>
          <a:lstStyle/>
          <a:p>
            <a:pPr marL="0" indent="0" algn="ctr">
              <a:buFont typeface="Wingdings 2" pitchFamily="18" charset="2"/>
              <a:buNone/>
            </a:pPr>
            <a:endParaRPr lang="en-US" sz="4000" dirty="0" smtClean="0"/>
          </a:p>
        </p:txBody>
      </p:sp>
      <p:sp useBgFill="1">
        <p:nvSpPr>
          <p:cNvPr id="7172" name="Rectangle 5"/>
          <p:cNvSpPr>
            <a:spLocks noChangeArrowheads="1"/>
          </p:cNvSpPr>
          <p:nvPr/>
        </p:nvSpPr>
        <p:spPr bwMode="auto">
          <a:xfrm>
            <a:off x="8534400" y="6400800"/>
            <a:ext cx="304800" cy="3048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mtClean="0"/>
              <a:t>Osteogenesis Imperfecta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76400"/>
            <a:ext cx="8077200" cy="3876675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sz="2800" dirty="0" smtClean="0"/>
              <a:t>Brittle bone disease”</a:t>
            </a:r>
          </a:p>
          <a:p>
            <a:r>
              <a:rPr lang="en-US" sz="2800" dirty="0" smtClean="0"/>
              <a:t>Defect in type I collagen production</a:t>
            </a:r>
          </a:p>
          <a:p>
            <a:pPr lvl="1"/>
            <a:r>
              <a:rPr lang="en-US" sz="2800" dirty="0" smtClean="0"/>
              <a:t>Bone and vessel collagen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mtClean="0"/>
              <a:t>Osteogenesis Imperfecta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76400"/>
            <a:ext cx="8077200" cy="4124325"/>
          </a:xfrm>
        </p:spPr>
        <p:txBody>
          <a:bodyPr/>
          <a:lstStyle/>
          <a:p>
            <a:r>
              <a:rPr lang="en-US" sz="2800" dirty="0" smtClean="0"/>
              <a:t>Clinical manifestations:</a:t>
            </a:r>
          </a:p>
          <a:p>
            <a:pPr lvl="1"/>
            <a:r>
              <a:rPr lang="en-US" sz="2800" dirty="0" smtClean="0"/>
              <a:t>Osteopenia</a:t>
            </a:r>
          </a:p>
          <a:p>
            <a:pPr lvl="1"/>
            <a:r>
              <a:rPr lang="en-US" sz="2800" dirty="0" smtClean="0"/>
              <a:t>Increased rate of fractures</a:t>
            </a:r>
          </a:p>
          <a:p>
            <a:pPr lvl="1"/>
            <a:r>
              <a:rPr lang="en-US" sz="2800" dirty="0" smtClean="0"/>
              <a:t>Bone deformity (bowing)</a:t>
            </a:r>
          </a:p>
          <a:p>
            <a:pPr lvl="1"/>
            <a:r>
              <a:rPr lang="en-US" sz="2800" dirty="0" smtClean="0"/>
              <a:t>Short stature</a:t>
            </a:r>
          </a:p>
          <a:p>
            <a:pPr lvl="1"/>
            <a:r>
              <a:rPr lang="en-US" sz="2800" dirty="0" smtClean="0"/>
              <a:t>Blue sclera and poor dentition</a:t>
            </a:r>
          </a:p>
          <a:p>
            <a:pPr lvl="1"/>
            <a:r>
              <a:rPr lang="en-US" sz="2800" dirty="0" smtClean="0"/>
              <a:t>Aortic aneurysm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mtClean="0"/>
              <a:t>Osteogenesis Imperfecta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76400"/>
            <a:ext cx="8001000" cy="3546475"/>
          </a:xfrm>
        </p:spPr>
        <p:txBody>
          <a:bodyPr/>
          <a:lstStyle/>
          <a:p>
            <a:r>
              <a:rPr lang="en-US" sz="2800" dirty="0" smtClean="0"/>
              <a:t>Clinical management:</a:t>
            </a:r>
          </a:p>
          <a:p>
            <a:pPr lvl="1"/>
            <a:r>
              <a:rPr lang="en-US" sz="2800" dirty="0" smtClean="0"/>
              <a:t>Surgical</a:t>
            </a:r>
          </a:p>
          <a:p>
            <a:pPr lvl="2"/>
            <a:r>
              <a:rPr lang="en-US" sz="2800" dirty="0" smtClean="0"/>
              <a:t>Intramedullary and telescoping rod placement</a:t>
            </a:r>
          </a:p>
          <a:p>
            <a:pPr lvl="1"/>
            <a:r>
              <a:rPr lang="en-US" sz="2800" dirty="0" smtClean="0"/>
              <a:t>Medical</a:t>
            </a:r>
          </a:p>
          <a:p>
            <a:pPr lvl="2"/>
            <a:r>
              <a:rPr lang="en-US" sz="2800" dirty="0" smtClean="0"/>
              <a:t>Increased calcium and vitamin D</a:t>
            </a:r>
          </a:p>
          <a:p>
            <a:pPr lvl="2"/>
            <a:r>
              <a:rPr lang="en-US" sz="2800" dirty="0" err="1" smtClean="0"/>
              <a:t>Biphosphates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mtClean="0"/>
              <a:t>Osteogenesis Imperfecta</a:t>
            </a:r>
          </a:p>
        </p:txBody>
      </p:sp>
      <p:pic>
        <p:nvPicPr>
          <p:cNvPr id="17411" name="Picture 5" descr="038006a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913" y="1492250"/>
            <a:ext cx="3940175" cy="490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09600"/>
            <a:ext cx="6338394" cy="5875936"/>
          </a:xfrm>
        </p:spPr>
      </p:pic>
    </p:spTree>
    <p:extLst>
      <p:ext uri="{BB962C8B-B14F-4D97-AF65-F5344CB8AC3E}">
        <p14:creationId xmlns:p14="http://schemas.microsoft.com/office/powerpoint/2010/main" val="103336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838200"/>
          </a:xfrm>
        </p:spPr>
        <p:txBody>
          <a:bodyPr/>
          <a:lstStyle/>
          <a:p>
            <a:pPr algn="ctr"/>
            <a:r>
              <a:rPr lang="en-US" smtClean="0"/>
              <a:t>Osteomyelitis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295400"/>
            <a:ext cx="8001000" cy="5105400"/>
          </a:xfrm>
        </p:spPr>
        <p:txBody>
          <a:bodyPr/>
          <a:lstStyle/>
          <a:p>
            <a:r>
              <a:rPr lang="en-US" sz="2800" dirty="0" smtClean="0"/>
              <a:t>Bone infection from bacteria or tuberculosis (granulomatous)</a:t>
            </a:r>
          </a:p>
          <a:p>
            <a:r>
              <a:rPr lang="en-US" sz="2800" dirty="0" smtClean="0"/>
              <a:t>Acute </a:t>
            </a:r>
            <a:r>
              <a:rPr lang="en-US" sz="2800" dirty="0" err="1" smtClean="0"/>
              <a:t>hematogenous</a:t>
            </a:r>
            <a:r>
              <a:rPr lang="en-US" sz="2800" dirty="0" smtClean="0"/>
              <a:t> osteomyelitis in children frequently begins as a blood abscess in the metaphysis of the bone</a:t>
            </a:r>
          </a:p>
          <a:p>
            <a:r>
              <a:rPr lang="en-US" sz="2800" dirty="0" smtClean="0"/>
              <a:t>The abscess ruptures under the periosteum and spreads along the bone shaft or into the bone marrow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mtClean="0"/>
              <a:t>Osteomyelitis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76400"/>
            <a:ext cx="8153400" cy="4124325"/>
          </a:xfrm>
        </p:spPr>
        <p:txBody>
          <a:bodyPr/>
          <a:lstStyle/>
          <a:p>
            <a:r>
              <a:rPr lang="en-US" sz="2800" dirty="0" smtClean="0"/>
              <a:t>Clinical manifestations:</a:t>
            </a:r>
          </a:p>
          <a:p>
            <a:pPr lvl="1"/>
            <a:r>
              <a:rPr lang="en-US" sz="2800" dirty="0" smtClean="0"/>
              <a:t>Pain, swelling, warmth, fever</a:t>
            </a:r>
          </a:p>
          <a:p>
            <a:pPr lvl="1"/>
            <a:r>
              <a:rPr lang="en-US" sz="2800" dirty="0" smtClean="0"/>
              <a:t>Elevated white blood cells, C-reactive protein, and erythrocyte sedimentation rate</a:t>
            </a:r>
          </a:p>
          <a:p>
            <a:r>
              <a:rPr lang="en-US" sz="2800" dirty="0" smtClean="0"/>
              <a:t>Clinical management:</a:t>
            </a:r>
          </a:p>
          <a:p>
            <a:pPr lvl="1"/>
            <a:r>
              <a:rPr lang="en-US" sz="2800" dirty="0" smtClean="0"/>
              <a:t>Antibiotics for 6-week regimen</a:t>
            </a:r>
          </a:p>
          <a:p>
            <a:pPr lvl="1"/>
            <a:r>
              <a:rPr lang="en-US" sz="2800" dirty="0" smtClean="0"/>
              <a:t>Surgical debridement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50" y="188870"/>
            <a:ext cx="7955650" cy="621193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6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67436"/>
            <a:ext cx="7530097" cy="6030078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7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33835" y="285309"/>
            <a:ext cx="3583306" cy="6541429"/>
          </a:xfrm>
        </p:spPr>
      </p:pic>
    </p:spTree>
    <p:extLst>
      <p:ext uri="{BB962C8B-B14F-4D97-AF65-F5344CB8AC3E}">
        <p14:creationId xmlns:p14="http://schemas.microsoft.com/office/powerpoint/2010/main" val="360729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mtClean="0"/>
              <a:t>Congenital Defects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76400"/>
            <a:ext cx="8001000" cy="2970213"/>
          </a:xfrm>
        </p:spPr>
        <p:txBody>
          <a:bodyPr/>
          <a:lstStyle/>
          <a:p>
            <a:r>
              <a:rPr lang="en-US" sz="2800" dirty="0" smtClean="0"/>
              <a:t>Clubfoot (congenital </a:t>
            </a:r>
            <a:r>
              <a:rPr lang="en-US" sz="2800" dirty="0" err="1" smtClean="0"/>
              <a:t>equinovarus</a:t>
            </a:r>
            <a:r>
              <a:rPr lang="en-US" sz="2800" dirty="0" smtClean="0"/>
              <a:t>)</a:t>
            </a:r>
          </a:p>
          <a:p>
            <a:pPr lvl="1"/>
            <a:r>
              <a:rPr lang="en-US" sz="2800" dirty="0" smtClean="0"/>
              <a:t>Forefoot is adducted and supinated</a:t>
            </a:r>
          </a:p>
          <a:p>
            <a:pPr lvl="2"/>
            <a:r>
              <a:rPr lang="en-US" sz="2800" dirty="0" smtClean="0"/>
              <a:t>Positional </a:t>
            </a:r>
            <a:r>
              <a:rPr lang="en-US" sz="2800" dirty="0" err="1" smtClean="0"/>
              <a:t>equinovarus</a:t>
            </a:r>
            <a:endParaRPr lang="en-US" sz="2800" dirty="0" smtClean="0"/>
          </a:p>
          <a:p>
            <a:pPr lvl="2"/>
            <a:r>
              <a:rPr lang="en-US" sz="2800" dirty="0" smtClean="0"/>
              <a:t>Idiopathic congenital </a:t>
            </a:r>
            <a:r>
              <a:rPr lang="en-US" sz="2800" dirty="0" err="1" smtClean="0"/>
              <a:t>equinovarus</a:t>
            </a:r>
            <a:endParaRPr lang="en-US" sz="2800" dirty="0" smtClean="0"/>
          </a:p>
          <a:p>
            <a:pPr lvl="2"/>
            <a:r>
              <a:rPr lang="en-US" sz="2800" dirty="0" err="1" smtClean="0"/>
              <a:t>Teratologic</a:t>
            </a:r>
            <a:r>
              <a:rPr lang="en-US" sz="2800" dirty="0" smtClean="0"/>
              <a:t> </a:t>
            </a:r>
            <a:r>
              <a:rPr lang="en-US" sz="2800" dirty="0" err="1" smtClean="0"/>
              <a:t>equinovarus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mtClean="0"/>
              <a:t>Septic Arthritis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76400"/>
            <a:ext cx="8153400" cy="3505200"/>
          </a:xfrm>
        </p:spPr>
        <p:txBody>
          <a:bodyPr/>
          <a:lstStyle/>
          <a:p>
            <a:r>
              <a:rPr lang="en-US" sz="2800" dirty="0" smtClean="0"/>
              <a:t>Caused by bacteria or granulomatous</a:t>
            </a:r>
          </a:p>
          <a:p>
            <a:r>
              <a:rPr lang="en-US" sz="2800" dirty="0" smtClean="0"/>
              <a:t>Surgical emergency</a:t>
            </a:r>
          </a:p>
          <a:p>
            <a:r>
              <a:rPr lang="en-US" sz="2800" dirty="0" smtClean="0"/>
              <a:t>Occurs primarily or secondary to osteomyelitis </a:t>
            </a:r>
          </a:p>
          <a:p>
            <a:r>
              <a:rPr lang="en-US" sz="2800" dirty="0" smtClean="0"/>
              <a:t>Lysosomes destroy articular cartilage and interrupt blood supply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mtClean="0"/>
              <a:t>Septic Arthritis</a:t>
            </a:r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76400"/>
            <a:ext cx="8077200" cy="2895600"/>
          </a:xfrm>
        </p:spPr>
        <p:txBody>
          <a:bodyPr/>
          <a:lstStyle/>
          <a:p>
            <a:r>
              <a:rPr lang="en-US" sz="2800" smtClean="0"/>
              <a:t>Clinical manifestations:</a:t>
            </a:r>
          </a:p>
          <a:p>
            <a:pPr lvl="1"/>
            <a:r>
              <a:rPr lang="en-US" sz="2800" smtClean="0"/>
              <a:t>Pseudoparalysis</a:t>
            </a:r>
          </a:p>
          <a:p>
            <a:pPr lvl="1"/>
            <a:r>
              <a:rPr lang="en-US" sz="2800" smtClean="0"/>
              <a:t>Inability to bear weight</a:t>
            </a:r>
          </a:p>
          <a:p>
            <a:pPr lvl="1"/>
            <a:r>
              <a:rPr lang="en-US" sz="2800" smtClean="0"/>
              <a:t>Guarded motion of the joint</a:t>
            </a:r>
          </a:p>
          <a:p>
            <a:pPr lvl="1"/>
            <a:r>
              <a:rPr lang="en-US" sz="2800" smtClean="0"/>
              <a:t>Malaise</a:t>
            </a:r>
          </a:p>
          <a:p>
            <a:pPr lvl="1"/>
            <a:r>
              <a:rPr lang="en-US" sz="2800" smtClean="0"/>
              <a:t>Anorexia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mtClean="0"/>
              <a:t>Septic Arthritis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76400"/>
            <a:ext cx="8077200" cy="3546475"/>
          </a:xfrm>
        </p:spPr>
        <p:txBody>
          <a:bodyPr/>
          <a:lstStyle/>
          <a:p>
            <a:r>
              <a:rPr lang="en-US" sz="2800" smtClean="0"/>
              <a:t>Clinical management:</a:t>
            </a:r>
          </a:p>
          <a:p>
            <a:pPr lvl="1"/>
            <a:r>
              <a:rPr lang="en-US" sz="2800" i="1" smtClean="0"/>
              <a:t>Staphylococcus aureus</a:t>
            </a:r>
            <a:r>
              <a:rPr lang="en-US" sz="2800" smtClean="0"/>
              <a:t> most common bacteria</a:t>
            </a:r>
          </a:p>
          <a:p>
            <a:pPr lvl="1"/>
            <a:r>
              <a:rPr lang="en-US" sz="2800" smtClean="0"/>
              <a:t>Surgical debridement</a:t>
            </a:r>
          </a:p>
          <a:p>
            <a:pPr lvl="1"/>
            <a:r>
              <a:rPr lang="en-US" sz="2800" smtClean="0"/>
              <a:t>Antibiotic therapy</a:t>
            </a:r>
          </a:p>
          <a:p>
            <a:pPr lvl="1"/>
            <a:r>
              <a:rPr lang="en-US" sz="2800" smtClean="0"/>
              <a:t>Long-term follow-up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mtClean="0"/>
              <a:t>Septic Arthritis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76137"/>
            <a:ext cx="6858000" cy="458804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240" y="1576137"/>
            <a:ext cx="6858000" cy="45880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85800"/>
            <a:ext cx="3733800" cy="41148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76400"/>
            <a:ext cx="3865774" cy="3810000"/>
          </a:xfrm>
        </p:spPr>
      </p:pic>
    </p:spTree>
    <p:extLst>
      <p:ext uri="{BB962C8B-B14F-4D97-AF65-F5344CB8AC3E}">
        <p14:creationId xmlns:p14="http://schemas.microsoft.com/office/powerpoint/2010/main" val="129522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z="3600" smtClean="0"/>
              <a:t>Juvenile Rheumatoid Arthritis (JRA)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76400"/>
            <a:ext cx="8153400" cy="4454525"/>
          </a:xfrm>
        </p:spPr>
        <p:txBody>
          <a:bodyPr/>
          <a:lstStyle/>
          <a:p>
            <a:r>
              <a:rPr lang="en-US" sz="2800" smtClean="0"/>
              <a:t>Childhood form of rheumatoid arthritis</a:t>
            </a:r>
          </a:p>
          <a:p>
            <a:r>
              <a:rPr lang="en-US" sz="2800" smtClean="0"/>
              <a:t>The basic pathophysiology of JRA is the same as the adult form</a:t>
            </a:r>
          </a:p>
          <a:p>
            <a:r>
              <a:rPr lang="en-US" sz="2800" smtClean="0"/>
              <a:t>Three distinct modes of onset:</a:t>
            </a:r>
          </a:p>
          <a:p>
            <a:pPr lvl="1"/>
            <a:r>
              <a:rPr lang="en-US" sz="2800" smtClean="0"/>
              <a:t>Oligoarthritis</a:t>
            </a:r>
          </a:p>
          <a:p>
            <a:pPr lvl="1"/>
            <a:r>
              <a:rPr lang="en-US" sz="2800" smtClean="0"/>
              <a:t>Polyarthritis</a:t>
            </a:r>
          </a:p>
          <a:p>
            <a:pPr lvl="1"/>
            <a:r>
              <a:rPr lang="en-US" sz="2800" smtClean="0"/>
              <a:t>Stills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220200" cy="1066800"/>
          </a:xfrm>
        </p:spPr>
        <p:txBody>
          <a:bodyPr/>
          <a:lstStyle/>
          <a:p>
            <a:pPr algn="ctr"/>
            <a:r>
              <a:rPr lang="en-US" sz="3600" smtClean="0"/>
              <a:t>Juvenile Rheumatoid Arthritis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76400"/>
            <a:ext cx="8077200" cy="4572000"/>
          </a:xfrm>
        </p:spPr>
        <p:txBody>
          <a:bodyPr/>
          <a:lstStyle/>
          <a:p>
            <a:r>
              <a:rPr lang="en-US" sz="2800" smtClean="0"/>
              <a:t>Differences in JRA and adult RA:</a:t>
            </a:r>
          </a:p>
          <a:p>
            <a:pPr lvl="1"/>
            <a:r>
              <a:rPr lang="en-US" sz="2800" smtClean="0"/>
              <a:t>Large joints are affected</a:t>
            </a:r>
          </a:p>
          <a:p>
            <a:pPr lvl="1"/>
            <a:r>
              <a:rPr lang="en-US" sz="2800" smtClean="0"/>
              <a:t>Chronic uveitis</a:t>
            </a:r>
          </a:p>
          <a:p>
            <a:pPr lvl="1"/>
            <a:r>
              <a:rPr lang="en-US" sz="2800" smtClean="0"/>
              <a:t>Low detection of rheumatoid factor</a:t>
            </a:r>
          </a:p>
          <a:p>
            <a:pPr lvl="1"/>
            <a:r>
              <a:rPr lang="en-US" sz="2800" smtClean="0"/>
              <a:t>Subluxation and ankylosis of the cervical spine</a:t>
            </a:r>
          </a:p>
          <a:p>
            <a:r>
              <a:rPr lang="en-US" sz="2800" smtClean="0"/>
              <a:t>Treatment</a:t>
            </a:r>
          </a:p>
          <a:p>
            <a:pPr lvl="1"/>
            <a:r>
              <a:rPr lang="en-US" sz="2800" smtClean="0"/>
              <a:t>Supportive with anti-inflammatories and methotrexate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mtClean="0"/>
              <a:t>Osteochondrosis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229600" cy="4495800"/>
          </a:xfrm>
        </p:spPr>
        <p:txBody>
          <a:bodyPr rtlCol="0">
            <a:normAutofit lnSpcReduction="10000"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en-US" sz="2800" dirty="0" smtClean="0"/>
              <a:t>Avascular diseases of the bone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US" sz="2800" dirty="0" smtClean="0"/>
              <a:t>Decrease blood supply 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800" dirty="0" smtClean="0"/>
              <a:t>Trauma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800" dirty="0" smtClean="0"/>
              <a:t>Change in clotting sensitivity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800" dirty="0" smtClean="0"/>
              <a:t>Vascular injury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US" sz="2800" dirty="0" smtClean="0"/>
              <a:t>Legg-</a:t>
            </a:r>
            <a:r>
              <a:rPr lang="en-US" sz="2800" dirty="0" err="1" smtClean="0"/>
              <a:t>Calvé</a:t>
            </a:r>
            <a:r>
              <a:rPr lang="en-US" sz="2800" dirty="0" smtClean="0"/>
              <a:t>-</a:t>
            </a:r>
            <a:r>
              <a:rPr lang="en-US" sz="2800" dirty="0" err="1" smtClean="0"/>
              <a:t>Perthes</a:t>
            </a:r>
            <a:r>
              <a:rPr lang="en-US" sz="2800" dirty="0" smtClean="0"/>
              <a:t> disease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800" dirty="0" smtClean="0"/>
              <a:t>Interrupted blood supply to the femoral head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800" dirty="0" smtClean="0"/>
              <a:t>Deformation due to ischemia is permanent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mtClean="0"/>
              <a:t>Osteochondrosis </a:t>
            </a:r>
          </a:p>
        </p:txBody>
      </p:sp>
      <p:pic>
        <p:nvPicPr>
          <p:cNvPr id="29699" name="Picture 6" descr="0380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00" y="1676400"/>
            <a:ext cx="4902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220200" cy="838200"/>
          </a:xfrm>
        </p:spPr>
        <p:txBody>
          <a:bodyPr/>
          <a:lstStyle/>
          <a:p>
            <a:pPr algn="ctr"/>
            <a:r>
              <a:rPr lang="en-US" dirty="0" err="1" smtClean="0"/>
              <a:t>Osteochondrosis</a:t>
            </a:r>
            <a:endParaRPr lang="en-US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219200"/>
            <a:ext cx="8153400" cy="4953000"/>
          </a:xfrm>
        </p:spPr>
        <p:txBody>
          <a:bodyPr/>
          <a:lstStyle/>
          <a:p>
            <a:r>
              <a:rPr lang="en-US" sz="2800" dirty="0" smtClean="0"/>
              <a:t>Legg-</a:t>
            </a:r>
            <a:r>
              <a:rPr lang="en-US" sz="2800" dirty="0" err="1" smtClean="0"/>
              <a:t>Calv</a:t>
            </a:r>
            <a:r>
              <a:rPr lang="en-US" sz="2800" dirty="0" err="1" smtClean="0">
                <a:cs typeface="Times New Roman" pitchFamily="18" charset="0"/>
              </a:rPr>
              <a:t>é</a:t>
            </a:r>
            <a:r>
              <a:rPr lang="en-US" sz="2800" dirty="0" smtClean="0"/>
              <a:t>-</a:t>
            </a:r>
            <a:r>
              <a:rPr lang="en-US" sz="2800" dirty="0" err="1" smtClean="0"/>
              <a:t>Perthes</a:t>
            </a:r>
            <a:r>
              <a:rPr lang="en-US" sz="2800" dirty="0" smtClean="0"/>
              <a:t> disease</a:t>
            </a:r>
          </a:p>
          <a:p>
            <a:pPr lvl="1"/>
            <a:r>
              <a:rPr lang="en-US" sz="2800" dirty="0" smtClean="0"/>
              <a:t>Clinical manifestations:</a:t>
            </a:r>
          </a:p>
          <a:p>
            <a:pPr lvl="2"/>
            <a:r>
              <a:rPr lang="en-US" sz="2800" dirty="0" smtClean="0"/>
              <a:t>Spasm on rotation of hip</a:t>
            </a:r>
          </a:p>
          <a:p>
            <a:pPr lvl="2"/>
            <a:r>
              <a:rPr lang="en-US" sz="2800" dirty="0" smtClean="0"/>
              <a:t>Limited internal rotation or abduction of hip</a:t>
            </a:r>
          </a:p>
          <a:p>
            <a:pPr lvl="2"/>
            <a:r>
              <a:rPr lang="en-US" sz="2800" dirty="0" err="1" smtClean="0">
                <a:hlinkClick r:id="rId2"/>
              </a:rPr>
              <a:t>Trendelenburg</a:t>
            </a:r>
            <a:r>
              <a:rPr lang="en-US" sz="2800" dirty="0" smtClean="0">
                <a:hlinkClick r:id="rId2"/>
              </a:rPr>
              <a:t> gait </a:t>
            </a:r>
            <a:endParaRPr lang="en-US" sz="2800" dirty="0" smtClean="0"/>
          </a:p>
          <a:p>
            <a:pPr lvl="1"/>
            <a:r>
              <a:rPr lang="en-US" sz="2800" dirty="0" smtClean="0"/>
              <a:t>Clinical management:</a:t>
            </a:r>
          </a:p>
          <a:p>
            <a:pPr lvl="2"/>
            <a:r>
              <a:rPr lang="en-US" sz="2800" dirty="0" smtClean="0"/>
              <a:t>Anti-inflammatories</a:t>
            </a:r>
          </a:p>
          <a:p>
            <a:pPr lvl="2"/>
            <a:r>
              <a:rPr lang="en-US" sz="2800" dirty="0" smtClean="0"/>
              <a:t>Serial radiographs</a:t>
            </a:r>
          </a:p>
          <a:p>
            <a:pPr lvl="2"/>
            <a:r>
              <a:rPr lang="en-US" sz="2800" dirty="0" smtClean="0"/>
              <a:t>Surgery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mtClean="0"/>
              <a:t>Clubfoot</a:t>
            </a:r>
            <a:endParaRPr lang="en-GB" smtClean="0"/>
          </a:p>
        </p:txBody>
      </p:sp>
      <p:pic>
        <p:nvPicPr>
          <p:cNvPr id="9219" name="Picture 5" descr="038001a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3" y="1552575"/>
            <a:ext cx="2886075" cy="484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mtClean="0"/>
              <a:t>Legg-Calv</a:t>
            </a:r>
            <a:r>
              <a:rPr lang="en-US" smtClean="0">
                <a:cs typeface="Times New Roman" pitchFamily="18" charset="0"/>
              </a:rPr>
              <a:t>é</a:t>
            </a:r>
            <a:r>
              <a:rPr lang="en-US" smtClean="0"/>
              <a:t>-Perthes Disease</a:t>
            </a:r>
          </a:p>
        </p:txBody>
      </p:sp>
      <p:pic>
        <p:nvPicPr>
          <p:cNvPr id="31747" name="Picture 5" descr="0380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47913"/>
            <a:ext cx="76200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0380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17433"/>
            <a:ext cx="76200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mtClean="0"/>
              <a:t>Osteochondrosis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800600"/>
          </a:xfrm>
        </p:spPr>
        <p:txBody>
          <a:bodyPr/>
          <a:lstStyle/>
          <a:p>
            <a:r>
              <a:rPr lang="en-US" sz="2800" smtClean="0"/>
              <a:t>Osgood-Schlatter disease</a:t>
            </a:r>
          </a:p>
          <a:p>
            <a:pPr lvl="1"/>
            <a:r>
              <a:rPr lang="en-US" sz="2400" smtClean="0"/>
              <a:t>Tendinitis of the anterior patellar tendon and osteochondrosis of the tubercle of the tibia</a:t>
            </a:r>
          </a:p>
          <a:p>
            <a:pPr lvl="1"/>
            <a:r>
              <a:rPr lang="en-US" sz="2400" smtClean="0"/>
              <a:t>One of the most common ailments in children involved in sports</a:t>
            </a:r>
          </a:p>
          <a:p>
            <a:pPr lvl="1"/>
            <a:r>
              <a:rPr lang="en-US" sz="2400" smtClean="0"/>
              <a:t>Clinical manifestations:</a:t>
            </a:r>
          </a:p>
          <a:p>
            <a:pPr lvl="2"/>
            <a:r>
              <a:rPr lang="en-US" sz="2400" smtClean="0"/>
              <a:t>Pain</a:t>
            </a:r>
          </a:p>
          <a:p>
            <a:pPr lvl="2"/>
            <a:r>
              <a:rPr lang="en-US" sz="2400" smtClean="0"/>
              <a:t>Swelling </a:t>
            </a:r>
          </a:p>
          <a:p>
            <a:pPr lvl="1"/>
            <a:r>
              <a:rPr lang="en-US" sz="2400" smtClean="0"/>
              <a:t>Clinical management:</a:t>
            </a:r>
          </a:p>
          <a:p>
            <a:pPr lvl="2"/>
            <a:r>
              <a:rPr lang="en-US" sz="2400" smtClean="0"/>
              <a:t>Restricted activity</a:t>
            </a:r>
          </a:p>
          <a:p>
            <a:pPr lvl="2"/>
            <a:r>
              <a:rPr lang="en-US" sz="2400" smtClean="0"/>
              <a:t>Bracing and knee immobilizer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mtClean="0"/>
              <a:t>Scoliosis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76400"/>
            <a:ext cx="8077200" cy="4343400"/>
          </a:xfrm>
        </p:spPr>
        <p:txBody>
          <a:bodyPr/>
          <a:lstStyle/>
          <a:p>
            <a:r>
              <a:rPr lang="en-US" sz="2800" dirty="0" smtClean="0"/>
              <a:t>Scoliosis is a curvature of the spine that involves both lateral curvature and rotation</a:t>
            </a:r>
          </a:p>
          <a:p>
            <a:pPr lvl="1"/>
            <a:r>
              <a:rPr lang="en-US" sz="2800" dirty="0" smtClean="0"/>
              <a:t>Idiopathic (80% of cases)</a:t>
            </a:r>
          </a:p>
          <a:p>
            <a:pPr lvl="1"/>
            <a:r>
              <a:rPr lang="en-US" sz="2800" dirty="0" smtClean="0"/>
              <a:t>Congenital</a:t>
            </a:r>
          </a:p>
          <a:p>
            <a:pPr lvl="1"/>
            <a:r>
              <a:rPr lang="en-US" sz="2800" dirty="0" smtClean="0"/>
              <a:t>Teratogen</a:t>
            </a:r>
          </a:p>
          <a:p>
            <a:r>
              <a:rPr lang="en-US" sz="2800" dirty="0" smtClean="0"/>
              <a:t>Medical management:</a:t>
            </a:r>
          </a:p>
          <a:p>
            <a:pPr lvl="1"/>
            <a:r>
              <a:rPr lang="en-US" sz="2800" dirty="0" smtClean="0"/>
              <a:t>Bracing</a:t>
            </a:r>
          </a:p>
          <a:p>
            <a:pPr lvl="1"/>
            <a:r>
              <a:rPr lang="en-US" sz="2800" dirty="0" smtClean="0"/>
              <a:t>Surgery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mtClean="0"/>
              <a:t>Scoliosis</a:t>
            </a:r>
          </a:p>
        </p:txBody>
      </p:sp>
      <p:pic>
        <p:nvPicPr>
          <p:cNvPr id="34819" name="Picture 5" descr="038012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200" y="1406525"/>
            <a:ext cx="3911600" cy="499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0" y="152400"/>
            <a:ext cx="8983579" cy="655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mtClean="0"/>
              <a:t>Muscular Dystrophies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76400"/>
            <a:ext cx="8153400" cy="3810000"/>
          </a:xfrm>
        </p:spPr>
        <p:txBody>
          <a:bodyPr/>
          <a:lstStyle/>
          <a:p>
            <a:r>
              <a:rPr lang="en-US" sz="2800" smtClean="0"/>
              <a:t>Group of inherited disorders that cause degeneration of skeletal muscle fibers</a:t>
            </a:r>
          </a:p>
          <a:p>
            <a:r>
              <a:rPr lang="en-US" sz="2800" smtClean="0"/>
              <a:t>The muscular dystrophies cause progressive, symmetric weakness and wasting of skeletal muscle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mtClean="0"/>
              <a:t>Duchenne Muscular Dystrophy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153400" cy="4724400"/>
          </a:xfrm>
        </p:spPr>
        <p:txBody>
          <a:bodyPr rtlCol="0">
            <a:normAutofit lnSpcReduction="10000"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en-US" sz="2800" dirty="0" smtClean="0"/>
              <a:t>Most common of the muscular dystrophies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US" sz="2800" dirty="0" smtClean="0"/>
              <a:t>X-linked recessive inheritance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800" dirty="0" smtClean="0"/>
              <a:t>Deletion of a segment of DNA or a single gene defect on the short arm of the X-chromosome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US" sz="2800" dirty="0" smtClean="0"/>
              <a:t>Generally affects boys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US" sz="2800" dirty="0" err="1" smtClean="0"/>
              <a:t>Duchenne</a:t>
            </a:r>
            <a:r>
              <a:rPr lang="en-US" sz="2800" dirty="0" smtClean="0"/>
              <a:t> muscular dystrophy gene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800" dirty="0" smtClean="0"/>
              <a:t>Encodes for the </a:t>
            </a:r>
            <a:r>
              <a:rPr lang="en-US" sz="2800" dirty="0" err="1" smtClean="0"/>
              <a:t>dystrophin</a:t>
            </a:r>
            <a:r>
              <a:rPr lang="en-US" sz="2800" dirty="0" smtClean="0"/>
              <a:t> protein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800" dirty="0" err="1" smtClean="0"/>
              <a:t>Dystrophin</a:t>
            </a:r>
            <a:r>
              <a:rPr lang="en-US" sz="2800" dirty="0" smtClean="0"/>
              <a:t> maintains the structural integrity of the cytoskeleton</a:t>
            </a:r>
          </a:p>
          <a:p>
            <a:pPr indent="-274320" fontAlgn="auto">
              <a:spcAft>
                <a:spcPts val="0"/>
              </a:spcAft>
              <a:defRPr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z="3600" smtClean="0"/>
              <a:t>Duchenne Muscular Dystrophy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153400" cy="4724400"/>
          </a:xfrm>
        </p:spPr>
        <p:txBody>
          <a:bodyPr/>
          <a:lstStyle/>
          <a:p>
            <a:r>
              <a:rPr lang="en-US" sz="2800" smtClean="0"/>
              <a:t>Manifestations of the disorder begin to appear by approximately 3 years of age:</a:t>
            </a:r>
          </a:p>
          <a:p>
            <a:pPr lvl="1"/>
            <a:r>
              <a:rPr lang="en-US" sz="2800" smtClean="0"/>
              <a:t>Slow motor development</a:t>
            </a:r>
          </a:p>
          <a:p>
            <a:pPr lvl="1"/>
            <a:r>
              <a:rPr lang="en-US" sz="2800" smtClean="0"/>
              <a:t>Progressive weakness</a:t>
            </a:r>
          </a:p>
          <a:p>
            <a:pPr lvl="1"/>
            <a:r>
              <a:rPr lang="en-US" sz="2800" smtClean="0"/>
              <a:t>Muscle wasting</a:t>
            </a:r>
          </a:p>
          <a:p>
            <a:pPr lvl="1"/>
            <a:r>
              <a:rPr lang="en-US" sz="2800" smtClean="0"/>
              <a:t>Sitting and standing are delayed</a:t>
            </a:r>
          </a:p>
          <a:p>
            <a:pPr lvl="1"/>
            <a:r>
              <a:rPr lang="en-US" sz="2800" smtClean="0"/>
              <a:t>The child is clumsy, falls frequently, and has difficulty climbing stairs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mtClean="0"/>
              <a:t>Musculoskeletal Tumors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76400"/>
            <a:ext cx="8153400" cy="3794125"/>
          </a:xfrm>
        </p:spPr>
        <p:txBody>
          <a:bodyPr/>
          <a:lstStyle/>
          <a:p>
            <a:r>
              <a:rPr lang="en-US" sz="2800" smtClean="0"/>
              <a:t>Benign bone tumors</a:t>
            </a:r>
          </a:p>
          <a:p>
            <a:pPr lvl="1"/>
            <a:r>
              <a:rPr lang="en-US" sz="2800" smtClean="0"/>
              <a:t>Osteochondroma</a:t>
            </a:r>
          </a:p>
          <a:p>
            <a:pPr lvl="2"/>
            <a:r>
              <a:rPr lang="en-US" sz="2800" smtClean="0"/>
              <a:t>Inherited syndrome of hereditary multiple exostoses</a:t>
            </a:r>
          </a:p>
          <a:p>
            <a:pPr lvl="1"/>
            <a:r>
              <a:rPr lang="en-US" sz="2800" smtClean="0"/>
              <a:t>Nonossifying fibroma</a:t>
            </a:r>
          </a:p>
          <a:p>
            <a:pPr lvl="2"/>
            <a:r>
              <a:rPr lang="en-US" sz="2800" smtClean="0"/>
              <a:t>Sharply demarcated, cortically based lesions of fibrocytes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mtClean="0"/>
              <a:t>Musculoskeletal Tumors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76400"/>
            <a:ext cx="8077200" cy="3711575"/>
          </a:xfrm>
        </p:spPr>
        <p:txBody>
          <a:bodyPr/>
          <a:lstStyle/>
          <a:p>
            <a:r>
              <a:rPr lang="en-US" sz="2800" dirty="0" smtClean="0"/>
              <a:t>Malignant bone tumors</a:t>
            </a:r>
          </a:p>
          <a:p>
            <a:pPr lvl="1"/>
            <a:r>
              <a:rPr lang="en-US" sz="2800" dirty="0" smtClean="0"/>
              <a:t>Osteosarcoma</a:t>
            </a:r>
          </a:p>
          <a:p>
            <a:pPr lvl="2"/>
            <a:r>
              <a:rPr lang="en-US" sz="2800" dirty="0" smtClean="0"/>
              <a:t>Most common tumor in childhood</a:t>
            </a:r>
          </a:p>
          <a:p>
            <a:pPr lvl="2"/>
            <a:r>
              <a:rPr lang="en-US" sz="2800" dirty="0" smtClean="0"/>
              <a:t>Originates in </a:t>
            </a:r>
            <a:r>
              <a:rPr lang="en-US" sz="2800" dirty="0" err="1" smtClean="0"/>
              <a:t>mesenchymal</a:t>
            </a:r>
            <a:r>
              <a:rPr lang="en-US" sz="2800" dirty="0" smtClean="0"/>
              <a:t> cells</a:t>
            </a:r>
          </a:p>
          <a:p>
            <a:pPr lvl="2"/>
            <a:r>
              <a:rPr lang="en-US" sz="2800" dirty="0" smtClean="0"/>
              <a:t>Linked to deletion of genetic material </a:t>
            </a:r>
          </a:p>
          <a:p>
            <a:pPr lvl="2"/>
            <a:r>
              <a:rPr lang="en-US" sz="2800" dirty="0" smtClean="0"/>
              <a:t>Bulky tumor extending into soft tissue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mtClean="0"/>
              <a:t>Musculoskeletal Tumors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76400"/>
            <a:ext cx="8153400" cy="4289425"/>
          </a:xfrm>
        </p:spPr>
        <p:txBody>
          <a:bodyPr/>
          <a:lstStyle/>
          <a:p>
            <a:r>
              <a:rPr lang="en-US" sz="2800" smtClean="0"/>
              <a:t>Osteosarcoma</a:t>
            </a:r>
          </a:p>
          <a:p>
            <a:pPr lvl="1"/>
            <a:r>
              <a:rPr lang="en-US" sz="2800" smtClean="0"/>
              <a:t>Clinical manifestations:</a:t>
            </a:r>
          </a:p>
          <a:p>
            <a:pPr lvl="2"/>
            <a:r>
              <a:rPr lang="en-US" sz="2800" smtClean="0"/>
              <a:t>Night pain, swelling, warmth, </a:t>
            </a:r>
          </a:p>
          <a:p>
            <a:pPr lvl="2"/>
            <a:r>
              <a:rPr lang="en-US" sz="2800" smtClean="0"/>
              <a:t>Cough, dyspnea, and chest pain if lung metastasis</a:t>
            </a:r>
          </a:p>
          <a:p>
            <a:pPr lvl="1"/>
            <a:r>
              <a:rPr lang="en-US" sz="2800" smtClean="0"/>
              <a:t>Clinical management:</a:t>
            </a:r>
          </a:p>
          <a:p>
            <a:pPr lvl="2"/>
            <a:r>
              <a:rPr lang="en-US" sz="2800" smtClean="0"/>
              <a:t>Graded according to malignancy</a:t>
            </a:r>
          </a:p>
          <a:p>
            <a:pPr lvl="2"/>
            <a:r>
              <a:rPr lang="en-US" sz="2800" smtClean="0"/>
              <a:t>Surgery and chemotherapy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mtClean="0"/>
              <a:t>Clubfoot</a:t>
            </a:r>
            <a:endParaRPr lang="en-GB" smtClean="0"/>
          </a:p>
        </p:txBody>
      </p:sp>
      <p:pic>
        <p:nvPicPr>
          <p:cNvPr id="10243" name="Picture 5" descr="038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138" y="1600200"/>
            <a:ext cx="389572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mtClean="0"/>
              <a:t>Musculoskeletal Tumors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76400"/>
            <a:ext cx="8077200" cy="3629025"/>
          </a:xfrm>
        </p:spPr>
        <p:txBody>
          <a:bodyPr/>
          <a:lstStyle/>
          <a:p>
            <a:r>
              <a:rPr lang="en-US" sz="2800" smtClean="0"/>
              <a:t>Ewing sarcoma</a:t>
            </a:r>
          </a:p>
          <a:p>
            <a:pPr lvl="1"/>
            <a:r>
              <a:rPr lang="en-US" sz="2800" smtClean="0"/>
              <a:t>Most lethal bone tumor</a:t>
            </a:r>
          </a:p>
          <a:p>
            <a:pPr lvl="1"/>
            <a:r>
              <a:rPr lang="en-US" sz="2800" smtClean="0"/>
              <a:t>Translocation of chromosome 11 and 22</a:t>
            </a:r>
          </a:p>
          <a:p>
            <a:pPr lvl="1"/>
            <a:r>
              <a:rPr lang="en-US" sz="2800" smtClean="0"/>
              <a:t>Breaks through bone to form soft tissue mass</a:t>
            </a:r>
          </a:p>
          <a:p>
            <a:pPr lvl="1"/>
            <a:r>
              <a:rPr lang="en-US" sz="2800" smtClean="0"/>
              <a:t>Metastasizes to nearly every organ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mtClean="0"/>
              <a:t>Musculoskeletal Tumors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76400"/>
            <a:ext cx="8153400" cy="3876675"/>
          </a:xfrm>
        </p:spPr>
        <p:txBody>
          <a:bodyPr/>
          <a:lstStyle/>
          <a:p>
            <a:r>
              <a:rPr lang="en-US" sz="2800" smtClean="0"/>
              <a:t>Ewing sarcoma (cont’d)</a:t>
            </a:r>
          </a:p>
          <a:p>
            <a:pPr lvl="1"/>
            <a:r>
              <a:rPr lang="en-US" sz="2800" smtClean="0"/>
              <a:t>Clinical manifestations:</a:t>
            </a:r>
          </a:p>
          <a:p>
            <a:pPr lvl="2"/>
            <a:r>
              <a:rPr lang="en-US" sz="2800" smtClean="0"/>
              <a:t>Pain that increases in severity</a:t>
            </a:r>
          </a:p>
          <a:p>
            <a:pPr lvl="2"/>
            <a:r>
              <a:rPr lang="en-US" sz="2800" smtClean="0"/>
              <a:t>Fever</a:t>
            </a:r>
          </a:p>
          <a:p>
            <a:pPr lvl="2"/>
            <a:r>
              <a:rPr lang="en-US" sz="2800" smtClean="0"/>
              <a:t>Malaise</a:t>
            </a:r>
          </a:p>
          <a:p>
            <a:pPr lvl="2"/>
            <a:r>
              <a:rPr lang="en-US" sz="2800" smtClean="0"/>
              <a:t>Anorexia</a:t>
            </a:r>
          </a:p>
          <a:p>
            <a:pPr lvl="1"/>
            <a:r>
              <a:rPr lang="en-US" sz="2800" smtClean="0"/>
              <a:t>Clinical management:</a:t>
            </a:r>
          </a:p>
          <a:p>
            <a:pPr lvl="2"/>
            <a:r>
              <a:rPr lang="en-US" sz="2800" smtClean="0"/>
              <a:t>Radiation and chemotherapy</a:t>
            </a:r>
          </a:p>
          <a:p>
            <a:pPr lvl="2"/>
            <a:r>
              <a:rPr lang="en-US" sz="2800" smtClean="0"/>
              <a:t>Surgical debridement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mtClean="0"/>
              <a:t>Malignant Bone Tumors</a:t>
            </a:r>
          </a:p>
        </p:txBody>
      </p:sp>
      <p:pic>
        <p:nvPicPr>
          <p:cNvPr id="44035" name="Picture 5" descr="038015a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52550"/>
            <a:ext cx="5486400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mtClean="0"/>
              <a:t>Malignant Bone Tumors </a:t>
            </a:r>
          </a:p>
        </p:txBody>
      </p:sp>
      <p:pic>
        <p:nvPicPr>
          <p:cNvPr id="45059" name="Picture 5" descr="038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752600"/>
            <a:ext cx="3606800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mtClean="0"/>
              <a:t>Nonaccidental Trauma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76400"/>
            <a:ext cx="8077200" cy="4454525"/>
          </a:xfrm>
        </p:spPr>
        <p:txBody>
          <a:bodyPr/>
          <a:lstStyle/>
          <a:p>
            <a:r>
              <a:rPr lang="en-US" sz="2800" smtClean="0"/>
              <a:t>“Corner” metaphyseal fractures</a:t>
            </a:r>
          </a:p>
          <a:p>
            <a:pPr lvl="1"/>
            <a:r>
              <a:rPr lang="en-US" sz="2800" smtClean="0"/>
              <a:t>Long bone fractures caused by a twisting force</a:t>
            </a:r>
          </a:p>
          <a:p>
            <a:pPr lvl="1"/>
            <a:r>
              <a:rPr lang="en-US" sz="2800" smtClean="0"/>
              <a:t>Transverse tibial fractures are the most common</a:t>
            </a:r>
          </a:p>
          <a:p>
            <a:pPr lvl="1"/>
            <a:r>
              <a:rPr lang="en-US" sz="2800" smtClean="0"/>
              <a:t>Associated with child abuse, but osteogenesis imperfecta must be ruled out</a:t>
            </a:r>
          </a:p>
          <a:p>
            <a:r>
              <a:rPr lang="en-US" sz="2800" smtClean="0"/>
              <a:t>Legally mandated to report child abuse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mtClean="0"/>
              <a:t>Congenital Defects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76400"/>
            <a:ext cx="8077200" cy="4648200"/>
          </a:xfrm>
        </p:spPr>
        <p:txBody>
          <a:bodyPr/>
          <a:lstStyle/>
          <a:p>
            <a:r>
              <a:rPr lang="en-US" sz="2800" dirty="0" smtClean="0"/>
              <a:t>Developmental dysplasia of the hip (DDH)</a:t>
            </a:r>
          </a:p>
          <a:p>
            <a:pPr lvl="1"/>
            <a:r>
              <a:rPr lang="en-US" sz="2800" dirty="0" smtClean="0"/>
              <a:t>Abnormality of the hip that can affect the femoral head, acetabulum, or both</a:t>
            </a:r>
          </a:p>
          <a:p>
            <a:pPr lvl="1"/>
            <a:r>
              <a:rPr lang="en-US" sz="2800" dirty="0" smtClean="0"/>
              <a:t>Risk factors:</a:t>
            </a:r>
          </a:p>
          <a:p>
            <a:pPr lvl="2"/>
            <a:r>
              <a:rPr lang="en-US" sz="2800" dirty="0" smtClean="0"/>
              <a:t>Female sex</a:t>
            </a:r>
          </a:p>
          <a:p>
            <a:pPr lvl="2"/>
            <a:r>
              <a:rPr lang="en-US" sz="2800" dirty="0" smtClean="0"/>
              <a:t>Positive family history</a:t>
            </a:r>
          </a:p>
          <a:p>
            <a:pPr lvl="2"/>
            <a:r>
              <a:rPr lang="en-US" sz="2800" dirty="0" smtClean="0"/>
              <a:t>Breech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mtClean="0"/>
              <a:t>Congenital Defects 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001000" cy="3946525"/>
          </a:xfrm>
        </p:spPr>
        <p:txBody>
          <a:bodyPr/>
          <a:lstStyle/>
          <a:p>
            <a:r>
              <a:rPr lang="en-US" sz="2800" dirty="0" smtClean="0"/>
              <a:t>Developmental dysplasia of the hip  </a:t>
            </a:r>
          </a:p>
          <a:p>
            <a:pPr lvl="1"/>
            <a:r>
              <a:rPr lang="en-US" sz="2800" dirty="0" smtClean="0"/>
              <a:t>The hip can present as </a:t>
            </a:r>
            <a:r>
              <a:rPr lang="en-US" sz="2800" dirty="0" err="1" smtClean="0"/>
              <a:t>subluxated</a:t>
            </a:r>
            <a:r>
              <a:rPr lang="en-US" sz="2800" dirty="0" smtClean="0"/>
              <a:t>, dislocated, or </a:t>
            </a:r>
            <a:r>
              <a:rPr lang="en-US" sz="2800" dirty="0" err="1" smtClean="0"/>
              <a:t>acetabular</a:t>
            </a:r>
            <a:r>
              <a:rPr lang="en-US" sz="2800" dirty="0" smtClean="0"/>
              <a:t> dysplasia</a:t>
            </a:r>
          </a:p>
          <a:p>
            <a:pPr lvl="1"/>
            <a:r>
              <a:rPr lang="en-US" sz="2800" dirty="0" smtClean="0"/>
              <a:t>Manifestations:</a:t>
            </a:r>
          </a:p>
          <a:p>
            <a:pPr lvl="2"/>
            <a:r>
              <a:rPr lang="en-US" sz="2800" dirty="0" smtClean="0"/>
              <a:t>Asymmetry of skinfolds at groin crease</a:t>
            </a:r>
          </a:p>
          <a:p>
            <a:pPr lvl="2"/>
            <a:r>
              <a:rPr lang="en-US" sz="2800" dirty="0" err="1" smtClean="0"/>
              <a:t>Galeazzi</a:t>
            </a:r>
            <a:r>
              <a:rPr lang="en-US" sz="2800" dirty="0" smtClean="0"/>
              <a:t> sign</a:t>
            </a:r>
          </a:p>
          <a:p>
            <a:pPr lvl="2"/>
            <a:r>
              <a:rPr lang="en-US" sz="2800" dirty="0" smtClean="0"/>
              <a:t>Limitation of hip abduction</a:t>
            </a:r>
          </a:p>
          <a:p>
            <a:pPr lvl="2"/>
            <a:r>
              <a:rPr lang="en-US" sz="2800" dirty="0" smtClean="0"/>
              <a:t>Positive </a:t>
            </a:r>
            <a:r>
              <a:rPr lang="en-US" sz="2800" dirty="0" err="1" smtClean="0"/>
              <a:t>Ortolani</a:t>
            </a:r>
            <a:r>
              <a:rPr lang="en-US" sz="2800" dirty="0" smtClean="0"/>
              <a:t> sign</a:t>
            </a:r>
          </a:p>
          <a:p>
            <a:pPr lvl="2"/>
            <a:r>
              <a:rPr lang="en-US" sz="2800" dirty="0" smtClean="0"/>
              <a:t>Positive Barlow test</a:t>
            </a:r>
          </a:p>
          <a:p>
            <a:pPr lvl="2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pPr algn="ctr"/>
            <a:r>
              <a:rPr lang="en-US" smtClean="0"/>
              <a:t>Congenital Defects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76400"/>
            <a:ext cx="8153400" cy="3300413"/>
          </a:xfrm>
        </p:spPr>
        <p:txBody>
          <a:bodyPr/>
          <a:lstStyle/>
          <a:p>
            <a:r>
              <a:rPr lang="en-US" sz="2800" dirty="0" smtClean="0"/>
              <a:t>Developmental dysplasia of the hip </a:t>
            </a:r>
          </a:p>
          <a:p>
            <a:pPr lvl="1"/>
            <a:r>
              <a:rPr lang="en-US" sz="2800" dirty="0" smtClean="0"/>
              <a:t>Clinical management</a:t>
            </a:r>
          </a:p>
          <a:p>
            <a:pPr lvl="2"/>
            <a:r>
              <a:rPr lang="en-US" sz="2800" dirty="0" smtClean="0"/>
              <a:t>Outcome becomes poorer with age</a:t>
            </a:r>
          </a:p>
          <a:p>
            <a:pPr lvl="2"/>
            <a:r>
              <a:rPr lang="en-US" sz="2800" dirty="0" err="1" smtClean="0"/>
              <a:t>Pavlik</a:t>
            </a:r>
            <a:r>
              <a:rPr lang="en-US" sz="2800" dirty="0" smtClean="0"/>
              <a:t> harness</a:t>
            </a:r>
          </a:p>
          <a:p>
            <a:pPr lvl="2"/>
            <a:r>
              <a:rPr lang="en-US" sz="2800" dirty="0" smtClean="0"/>
              <a:t>Closed reduction with </a:t>
            </a:r>
            <a:r>
              <a:rPr lang="en-US" sz="2800" dirty="0" err="1" smtClean="0"/>
              <a:t>spica</a:t>
            </a:r>
            <a:r>
              <a:rPr lang="en-US" sz="2800" dirty="0" smtClean="0"/>
              <a:t> casting</a:t>
            </a:r>
          </a:p>
          <a:p>
            <a:pPr lvl="2"/>
            <a:r>
              <a:rPr lang="en-US" sz="2800" dirty="0" smtClean="0"/>
              <a:t>Surgery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62" y="762000"/>
            <a:ext cx="8006238" cy="5719365"/>
          </a:xfrm>
        </p:spPr>
      </p:pic>
    </p:spTree>
    <p:extLst>
      <p:ext uri="{BB962C8B-B14F-4D97-AF65-F5344CB8AC3E}">
        <p14:creationId xmlns:p14="http://schemas.microsoft.com/office/powerpoint/2010/main" val="2319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838200"/>
            <a:ext cx="6184530" cy="5136305"/>
          </a:xfrm>
        </p:spPr>
      </p:pic>
    </p:spTree>
    <p:extLst>
      <p:ext uri="{BB962C8B-B14F-4D97-AF65-F5344CB8AC3E}">
        <p14:creationId xmlns:p14="http://schemas.microsoft.com/office/powerpoint/2010/main" val="75343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8fe382b948377304034e9f4163aaa8daa5f058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Blue Diagonal">
  <a:themeElements>
    <a:clrScheme name="1_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1_Blue Diagon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ue Diagonal">
  <a:themeElements>
    <a:clrScheme name="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Blue Diagon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PPTTemplate-Mosby Preview</Template>
  <TotalTime>4949</TotalTime>
  <Words>815</Words>
  <Application>Microsoft Macintosh PowerPoint</Application>
  <PresentationFormat>On-screen Show (4:3)</PresentationFormat>
  <Paragraphs>200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44</vt:i4>
      </vt:variant>
    </vt:vector>
  </HeadingPairs>
  <TitlesOfParts>
    <vt:vector size="53" baseType="lpstr">
      <vt:lpstr>Century Gothic</vt:lpstr>
      <vt:lpstr>Times New Roman</vt:lpstr>
      <vt:lpstr>Wingdings</vt:lpstr>
      <vt:lpstr>Wingdings 2</vt:lpstr>
      <vt:lpstr>Wingdings 3</vt:lpstr>
      <vt:lpstr>Arial</vt:lpstr>
      <vt:lpstr>1_Blue Diagonal</vt:lpstr>
      <vt:lpstr>Blue Diagonal</vt:lpstr>
      <vt:lpstr>Austin</vt:lpstr>
      <vt:lpstr>Pediatric Orthopedic Pathology Dr. Gary Mumaugh</vt:lpstr>
      <vt:lpstr>Congenital Defects</vt:lpstr>
      <vt:lpstr>Clubfoot</vt:lpstr>
      <vt:lpstr>Clubfoot</vt:lpstr>
      <vt:lpstr>Congenital Defects</vt:lpstr>
      <vt:lpstr>Congenital Defects </vt:lpstr>
      <vt:lpstr>Congenital Defects</vt:lpstr>
      <vt:lpstr>PowerPoint Presentation</vt:lpstr>
      <vt:lpstr>PowerPoint Presentation</vt:lpstr>
      <vt:lpstr>Osteogenesis Imperfecta</vt:lpstr>
      <vt:lpstr>Osteogenesis Imperfecta</vt:lpstr>
      <vt:lpstr>Osteogenesis Imperfecta</vt:lpstr>
      <vt:lpstr>Osteogenesis Imperfecta</vt:lpstr>
      <vt:lpstr>PowerPoint Presentation</vt:lpstr>
      <vt:lpstr>Osteomyelitis</vt:lpstr>
      <vt:lpstr>Osteomyelitis</vt:lpstr>
      <vt:lpstr>PowerPoint Presentation</vt:lpstr>
      <vt:lpstr>PowerPoint Presentation</vt:lpstr>
      <vt:lpstr>PowerPoint Presentation</vt:lpstr>
      <vt:lpstr>Septic Arthritis</vt:lpstr>
      <vt:lpstr>Septic Arthritis</vt:lpstr>
      <vt:lpstr>Septic Arthritis</vt:lpstr>
      <vt:lpstr>Septic Arthritis </vt:lpstr>
      <vt:lpstr>PowerPoint Presentation</vt:lpstr>
      <vt:lpstr>Juvenile Rheumatoid Arthritis (JRA)</vt:lpstr>
      <vt:lpstr>Juvenile Rheumatoid Arthritis </vt:lpstr>
      <vt:lpstr>Osteochondrosis</vt:lpstr>
      <vt:lpstr>Osteochondrosis </vt:lpstr>
      <vt:lpstr>Osteochondrosis</vt:lpstr>
      <vt:lpstr>Legg-Calvé-Perthes Disease</vt:lpstr>
      <vt:lpstr>Osteochondrosis</vt:lpstr>
      <vt:lpstr>Scoliosis</vt:lpstr>
      <vt:lpstr>Scoliosis</vt:lpstr>
      <vt:lpstr>Muscular Dystrophies</vt:lpstr>
      <vt:lpstr>Duchenne Muscular Dystrophy</vt:lpstr>
      <vt:lpstr>Duchenne Muscular Dystrophy </vt:lpstr>
      <vt:lpstr>Musculoskeletal Tumors</vt:lpstr>
      <vt:lpstr>Musculoskeletal Tumors </vt:lpstr>
      <vt:lpstr>Musculoskeletal Tumors </vt:lpstr>
      <vt:lpstr>Musculoskeletal Tumors </vt:lpstr>
      <vt:lpstr>Musculoskeletal Tumors</vt:lpstr>
      <vt:lpstr>Malignant Bone Tumors</vt:lpstr>
      <vt:lpstr>Malignant Bone Tumors </vt:lpstr>
      <vt:lpstr>Nonaccidental Trauma</vt:lpstr>
    </vt:vector>
  </TitlesOfParts>
  <Company>wsu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Cellular Biology</dc:title>
  <dc:creator>kchugg</dc:creator>
  <cp:lastModifiedBy>Gary Mumaugh</cp:lastModifiedBy>
  <cp:revision>274</cp:revision>
  <dcterms:created xsi:type="dcterms:W3CDTF">2005-06-02T15:02:25Z</dcterms:created>
  <dcterms:modified xsi:type="dcterms:W3CDTF">2017-01-15T19:57:00Z</dcterms:modified>
</cp:coreProperties>
</file>