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3" r:id="rId3"/>
    <p:sldId id="334" r:id="rId4"/>
    <p:sldId id="335" r:id="rId5"/>
    <p:sldId id="338" r:id="rId6"/>
    <p:sldId id="336" r:id="rId7"/>
    <p:sldId id="337" r:id="rId8"/>
    <p:sldId id="332" r:id="rId9"/>
    <p:sldId id="339" r:id="rId10"/>
    <p:sldId id="350" r:id="rId11"/>
    <p:sldId id="340" r:id="rId12"/>
    <p:sldId id="351" r:id="rId13"/>
    <p:sldId id="34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1" r:id="rId23"/>
    <p:sldId id="360" r:id="rId24"/>
    <p:sldId id="362" r:id="rId25"/>
    <p:sldId id="363" r:id="rId26"/>
    <p:sldId id="366" r:id="rId27"/>
    <p:sldId id="364" r:id="rId28"/>
    <p:sldId id="365" r:id="rId29"/>
    <p:sldId id="343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42" autoAdjust="0"/>
    <p:restoredTop sz="86574" autoAdjust="0"/>
  </p:normalViewPr>
  <p:slideViewPr>
    <p:cSldViewPr>
      <p:cViewPr varScale="1">
        <p:scale>
          <a:sx n="96" d="100"/>
          <a:sy n="96" d="100"/>
        </p:scale>
        <p:origin x="17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7172-DDE1-BD44-B626-F953066DB0C5}" type="datetimeFigureOut">
              <a:rPr lang="en-US" smtClean="0"/>
              <a:t>8/30/15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ADA39-3834-5944-9DCF-E1591E826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5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695B71C-86E0-4D29-86E8-BEBF14EE0037}" type="datetimeFigureOut">
              <a:rPr lang="en-US"/>
              <a:pPr>
                <a:defRPr/>
              </a:pPr>
              <a:t>8/30/15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A1CBBD5-F3F0-4AFB-8AEC-70946744D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3616D-A652-4FA9-A7F5-EFAEAFF06E5F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35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C33F1-D189-E148-8534-1690D71FFBC2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14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EC066-3553-0C42-A18F-BD9D52F4C4F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970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60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4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09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538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66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8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6B366-AABC-4C4E-A164-BE456A17FA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CBBD5-F3F0-4AFB-8AEC-70946744DC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3" descr="C:\Documents and Settings\Rami\Desktop\Ramis Work\PresPro\Templates_07_July_2004\Biotech\JPGS\PPP_SBIOT_TLE_DNA_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solidFill>
            <a:srgbClr val="336699"/>
          </a:solidFill>
          <a:ln w="9525">
            <a:solidFill>
              <a:srgbClr val="339966"/>
            </a:solidFill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933" y="1011272"/>
            <a:ext cx="6250927" cy="1880534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847" y="3029512"/>
            <a:ext cx="6193722" cy="1308198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07188"/>
            <a:ext cx="1905000" cy="165100"/>
          </a:xfrm>
        </p:spPr>
        <p:txBody>
          <a:bodyPr/>
          <a:lstStyle>
            <a:lvl1pPr>
              <a:defRPr sz="11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19D330A-3D2A-4754-9B3F-B58B04F0D1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337A-0DB5-455D-BB02-55A1D9AB1A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1544" y="137705"/>
            <a:ext cx="1956364" cy="64032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2451" y="137705"/>
            <a:ext cx="5731804" cy="640328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6069B-6696-469A-AA92-DBFF9C69A1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DB3EF-0A89-474D-80F9-41A4320F0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4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584325"/>
            <a:ext cx="7824788" cy="495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0C12D-11B4-4599-B4AB-7E84900B41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563"/>
            <a:ext cx="7772543" cy="136270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6151"/>
            <a:ext cx="7772543" cy="1500412"/>
          </a:xfr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4497A-40D6-43FC-BCF3-89FFB6E23A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5598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9682" y="1583608"/>
            <a:ext cx="3706795" cy="495738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4ADC-9D64-467A-BE82-4A6C72A956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29" y="273976"/>
            <a:ext cx="8228742" cy="114323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29" y="1534838"/>
            <a:ext cx="4040007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29" y="2174593"/>
            <a:ext cx="4040007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5" y="1534838"/>
            <a:ext cx="4041436" cy="63975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5" y="2174593"/>
            <a:ext cx="4041436" cy="3951849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3F976-56CC-464C-96E0-31B843C15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439D4-70EB-4AF7-8EF3-BEA84B760B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ED369-4157-47B1-A1C7-4B4CE1153D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0" y="272542"/>
            <a:ext cx="3007481" cy="116188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2541"/>
            <a:ext cx="5111144" cy="585390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0" y="1434428"/>
            <a:ext cx="3007481" cy="46920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41C00-913F-4018-B460-BBA992CD84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030"/>
            <a:ext cx="5487258" cy="56659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2502"/>
            <a:ext cx="5487258" cy="4115373"/>
          </a:xfr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629"/>
            <a:ext cx="5487258" cy="804714"/>
          </a:xfr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DACC3-3E40-416E-B9FB-CF483E4AD0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8" descr="C:\Documents and Settings\Rami\Desktop\Ramis Work\PresPro\Templates_07_July_2004\Biotech\JPGS\PPP_SBIOT_TXT_DNA_Structur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2025" y="138113"/>
            <a:ext cx="782637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584325"/>
            <a:ext cx="7551738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5001">
              <a:defRPr sz="900" smtClean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7538" y="6624638"/>
            <a:ext cx="2894012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707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5001">
              <a:defRPr sz="900" smtClean="0">
                <a:solidFill>
                  <a:srgbClr val="FFFFFF"/>
                </a:solidFill>
                <a:effectLst/>
              </a:defRPr>
            </a:lvl1pPr>
          </a:lstStyle>
          <a:p>
            <a:pPr>
              <a:defRPr/>
            </a:pPr>
            <a:fld id="{AF8E8AB6-6AE7-4CD6-B88E-3F956121E0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5pPr>
      <a:lvl6pPr marL="412394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824789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237183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649578" algn="l" defTabSz="915001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5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rgbClr val="FFFFFF"/>
          </a:solidFill>
          <a:latin typeface="+mn-lt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FFFFFF"/>
          </a:solidFill>
          <a:latin typeface="+mn-lt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FPav6dH18g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8077200" cy="3810000"/>
          </a:xfrm>
        </p:spPr>
        <p:txBody>
          <a:bodyPr/>
          <a:lstStyle/>
          <a:p>
            <a:r>
              <a:rPr lang="en-US" sz="9600" dirty="0"/>
              <a:t>Basic Cancer Genetics</a:t>
            </a:r>
            <a:endParaRPr lang="en-US" sz="9600" dirty="0" smtClean="0">
              <a:latin typeface="Stencil" pitchFamily="82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/>
          <a:p>
            <a:pPr algn="l"/>
            <a:r>
              <a:rPr lang="en-US" dirty="0" smtClean="0"/>
              <a:t>Dr. Gary </a:t>
            </a:r>
            <a:r>
              <a:rPr lang="en-US" dirty="0" err="1" smtClean="0"/>
              <a:t>Mumaugh</a:t>
            </a:r>
            <a:r>
              <a:rPr lang="en-US" dirty="0" smtClean="0"/>
              <a:t>    </a:t>
            </a:r>
          </a:p>
          <a:p>
            <a:pPr algn="l"/>
            <a:r>
              <a:rPr lang="en-US" dirty="0" smtClean="0"/>
              <a:t>Bethel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 1-1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848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Cancer cells often have altered chromosome structure, such as to many or to few chromosomes, or extra arms or fusions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Deviation from a normal </a:t>
            </a:r>
            <a:r>
              <a:rPr lang="en-US" dirty="0" err="1" smtClean="0"/>
              <a:t>euploid</a:t>
            </a:r>
            <a:r>
              <a:rPr lang="en-US" dirty="0" smtClean="0"/>
              <a:t> karyotype is called aneuploidy. </a:t>
            </a:r>
          </a:p>
          <a:p>
            <a:pPr lvl="1"/>
            <a:r>
              <a:rPr lang="en-US" dirty="0" smtClean="0"/>
              <a:t>Single or with extra arms or off by themselves</a:t>
            </a:r>
          </a:p>
          <a:p>
            <a:pPr lvl="1"/>
            <a:r>
              <a:rPr lang="en-US" dirty="0" smtClean="0"/>
              <a:t>This weird genetic configuration benefits the cancer cell and its agenda of runaway growth. </a:t>
            </a:r>
          </a:p>
          <a:p>
            <a:r>
              <a:rPr lang="en-US" dirty="0" smtClean="0"/>
              <a:t>Check out the breast cancer chromosomes in the next slide.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 1-1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"/>
            <a:ext cx="5643563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100">
                <a:latin typeface="Arial" charset="0"/>
              </a:rPr>
              <a:t>Figure 1.11c </a:t>
            </a:r>
            <a:r>
              <a:rPr lang="en-US" altLang="en-US" sz="1100" i="1">
                <a:latin typeface="Arial" charset="0"/>
              </a:rPr>
              <a:t> The Biology of Cancer</a:t>
            </a:r>
            <a:r>
              <a:rPr lang="en-US" altLang="en-US" sz="1100">
                <a:latin typeface="Arial" charset="0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17537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38113"/>
            <a:ext cx="7824788" cy="640238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 abiding theme in cancer research is the notion that carcinogens - cancer causing agents – act through their ability to enter the tissues and to damage specific genes inside previously normal cells.</a:t>
            </a:r>
          </a:p>
          <a:p>
            <a:r>
              <a:rPr lang="en-US" dirty="0" smtClean="0"/>
              <a:t>IE – carcinogens are mutagenic and can mutate genes. </a:t>
            </a:r>
          </a:p>
          <a:p>
            <a:r>
              <a:rPr lang="en-US" dirty="0" smtClean="0"/>
              <a:t>Basic concept is that cancer cells have mutated genomes.</a:t>
            </a:r>
          </a:p>
          <a:p>
            <a:r>
              <a:rPr lang="en-US" dirty="0" smtClean="0"/>
              <a:t>What are some examples of carcinogens that could could mutagenesis?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8113"/>
            <a:ext cx="8077199" cy="679608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7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77" y="138113"/>
            <a:ext cx="7648894" cy="6262687"/>
          </a:xfrm>
        </p:spPr>
      </p:pic>
    </p:spTree>
    <p:extLst>
      <p:ext uri="{BB962C8B-B14F-4D97-AF65-F5344CB8AC3E}">
        <p14:creationId xmlns:p14="http://schemas.microsoft.com/office/powerpoint/2010/main" val="30563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8"/>
            <a:ext cx="4250531" cy="678800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1"/>
            <a:ext cx="5029200" cy="6781799"/>
          </a:xfrm>
        </p:spPr>
      </p:pic>
    </p:spTree>
    <p:extLst>
      <p:ext uri="{BB962C8B-B14F-4D97-AF65-F5344CB8AC3E}">
        <p14:creationId xmlns:p14="http://schemas.microsoft.com/office/powerpoint/2010/main" val="182210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2025" y="138113"/>
            <a:ext cx="7824788" cy="6402387"/>
          </a:xfrm>
        </p:spPr>
        <p:txBody>
          <a:bodyPr/>
          <a:lstStyle/>
          <a:p>
            <a:r>
              <a:rPr lang="en-US" dirty="0" smtClean="0"/>
              <a:t>Obviously we get the connection with smoking and lung cancer, although 10% of lung cancers are in people who never smoked.</a:t>
            </a:r>
          </a:p>
          <a:p>
            <a:r>
              <a:rPr lang="en-US" dirty="0" smtClean="0"/>
              <a:t>The truth is that the vast majority of cancers are NOT caused by specific mutagenic chemicals that enter the body. </a:t>
            </a:r>
          </a:p>
          <a:p>
            <a:r>
              <a:rPr lang="en-US" dirty="0" smtClean="0"/>
              <a:t>Most of the carcinogens do not act as agent as that are mutagenic, but they can act through other mechanisms to provoke cancer.</a:t>
            </a:r>
          </a:p>
          <a:p>
            <a:pPr lvl="1"/>
            <a:r>
              <a:rPr lang="en-US" dirty="0" smtClean="0"/>
              <a:t>For example that certain viral infections, such a Hepatitis B, produce a very high incidence of liver cancer.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5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two basic types of genetic mutations: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Acquired mutations</a:t>
            </a:r>
            <a:r>
              <a:rPr lang="en-US" dirty="0"/>
              <a:t> are the most common cause of cancer.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occur from damage to genes during a person’s life. 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are not passed from parent to child. </a:t>
            </a:r>
            <a:endParaRPr lang="en-US" dirty="0" smtClean="0"/>
          </a:p>
          <a:p>
            <a:pPr lvl="1"/>
            <a:r>
              <a:rPr lang="en-US" dirty="0" smtClean="0"/>
              <a:t>Factors </a:t>
            </a:r>
            <a:r>
              <a:rPr lang="en-US" dirty="0"/>
              <a:t>such as tobacco, ultraviolet (UV) radiation, viruses, and age cause these mutations. </a:t>
            </a:r>
            <a:endParaRPr lang="en-US" dirty="0" smtClean="0"/>
          </a:p>
          <a:p>
            <a:pPr lvl="1"/>
            <a:r>
              <a:rPr lang="en-US" dirty="0" smtClean="0"/>
              <a:t>Cancer </a:t>
            </a:r>
            <a:r>
              <a:rPr lang="en-US" dirty="0"/>
              <a:t>that occurs because of acquired mutations is called sporadic cancer.</a:t>
            </a:r>
          </a:p>
        </p:txBody>
      </p:sp>
    </p:spTree>
    <p:extLst>
      <p:ext uri="{BB962C8B-B14F-4D97-AF65-F5344CB8AC3E}">
        <p14:creationId xmlns:p14="http://schemas.microsoft.com/office/powerpoint/2010/main" val="1695302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62025" y="381001"/>
            <a:ext cx="7824788" cy="6159500"/>
          </a:xfrm>
        </p:spPr>
        <p:txBody>
          <a:bodyPr/>
          <a:lstStyle/>
          <a:p>
            <a:r>
              <a:rPr lang="en-US" b="1" dirty="0" err="1"/>
              <a:t>Germline</a:t>
            </a:r>
            <a:r>
              <a:rPr lang="en-US" b="1" dirty="0"/>
              <a:t> mutations</a:t>
            </a:r>
            <a:r>
              <a:rPr lang="en-US" dirty="0"/>
              <a:t>, which are less </a:t>
            </a:r>
            <a:r>
              <a:rPr lang="en-US" dirty="0" smtClean="0"/>
              <a:t>common.</a:t>
            </a:r>
          </a:p>
          <a:p>
            <a:r>
              <a:rPr lang="en-US" dirty="0"/>
              <a:t>P</a:t>
            </a:r>
            <a:r>
              <a:rPr lang="en-US" dirty="0" smtClean="0"/>
              <a:t>assed </a:t>
            </a:r>
            <a:r>
              <a:rPr lang="en-US" dirty="0"/>
              <a:t>directly from a parent to a child.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these situations, the mutation can be found in every cell of a person’s body, including the reproductive sperm cells in a boy’s body and egg cells in a girl’s body.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the mutation affects reproductive cells, it passes from generation to generation. </a:t>
            </a:r>
            <a:endParaRPr lang="en-US" dirty="0" smtClean="0"/>
          </a:p>
          <a:p>
            <a:pPr lvl="1"/>
            <a:r>
              <a:rPr lang="en-US" dirty="0" smtClean="0"/>
              <a:t>Cancer </a:t>
            </a:r>
            <a:r>
              <a:rPr lang="en-US" dirty="0"/>
              <a:t>caused by </a:t>
            </a:r>
            <a:r>
              <a:rPr lang="en-US" dirty="0" err="1"/>
              <a:t>germline</a:t>
            </a:r>
            <a:r>
              <a:rPr lang="en-US" dirty="0"/>
              <a:t> mutations is called inherited cancer, and it makes up about 5% to 10% of all cancers.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66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25" y="457200"/>
            <a:ext cx="7826375" cy="213359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“Anything found to be true of </a:t>
            </a:r>
            <a:r>
              <a:rPr lang="en-US" i="1" dirty="0" err="1"/>
              <a:t>E.coli</a:t>
            </a:r>
            <a:r>
              <a:rPr lang="en-US" dirty="0"/>
              <a:t> must also be true of elephants.”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/>
              <a:t>Jacques </a:t>
            </a:r>
            <a:r>
              <a:rPr lang="en-US" sz="1200" dirty="0" err="1"/>
              <a:t>Monrod</a:t>
            </a:r>
            <a:r>
              <a:rPr lang="en-US" sz="1200" dirty="0"/>
              <a:t>, pioneer molecular biologist, 1954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558" y="2057400"/>
            <a:ext cx="7958889" cy="3233267"/>
          </a:xfrm>
        </p:spPr>
        <p:txBody>
          <a:bodyPr>
            <a:noAutofit/>
          </a:bodyPr>
          <a:lstStyle/>
          <a:p>
            <a:r>
              <a:rPr lang="en-US" dirty="0"/>
              <a:t>The biological revolution of the 20</a:t>
            </a:r>
            <a:r>
              <a:rPr lang="en-US" baseline="30000" dirty="0"/>
              <a:t>th</a:t>
            </a:r>
            <a:r>
              <a:rPr lang="en-US" dirty="0"/>
              <a:t> century reshaped all fields of biomedical study, including cancer research.</a:t>
            </a:r>
          </a:p>
          <a:p>
            <a:r>
              <a:rPr lang="en-US" dirty="0"/>
              <a:t>This began with Watson and Crick’s discovery of the DNA double helix.</a:t>
            </a:r>
          </a:p>
          <a:p>
            <a:r>
              <a:rPr lang="en-US" dirty="0"/>
              <a:t>After this the field of molecular biology grew by asking “how does the genetic makeup of a cell and organism determine it’s appearance and function?”</a:t>
            </a:r>
          </a:p>
        </p:txBody>
      </p:sp>
    </p:spTree>
    <p:extLst>
      <p:ext uri="{BB962C8B-B14F-4D97-AF65-F5344CB8AC3E}">
        <p14:creationId xmlns:p14="http://schemas.microsoft.com/office/powerpoint/2010/main" val="132063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and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Mutations happen often, and the human body is normally able to correct most of </a:t>
            </a:r>
            <a:r>
              <a:rPr lang="en-US" dirty="0" smtClean="0"/>
              <a:t>them.</a:t>
            </a:r>
          </a:p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mutation alone is unlikely to lead to cancer. </a:t>
            </a:r>
            <a:endParaRPr lang="en-US" dirty="0" smtClean="0"/>
          </a:p>
          <a:p>
            <a:r>
              <a:rPr lang="en-US" dirty="0" smtClean="0"/>
              <a:t>Usually</a:t>
            </a:r>
            <a:r>
              <a:rPr lang="en-US" dirty="0"/>
              <a:t>, it takes multiple mutations over a lifetime to cause cancer.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why cancer occurs more often in older people who have had more opportunities for mutations to build up.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93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genes linked to cancer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Tumor </a:t>
            </a:r>
            <a:r>
              <a:rPr lang="en-US" dirty="0"/>
              <a:t>suppressor genes are protective genes.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limit cell growth by monitoring how quickly cells divide into new cells, repairing mismatched DNA, and controlling when a cell dies. </a:t>
            </a:r>
            <a:endParaRPr lang="en-US" dirty="0" smtClean="0"/>
          </a:p>
          <a:p>
            <a:pPr lvl="1"/>
            <a:r>
              <a:rPr lang="en-US" dirty="0" smtClean="0"/>
              <a:t>When </a:t>
            </a:r>
            <a:r>
              <a:rPr lang="en-US" dirty="0"/>
              <a:t>a tumor suppressor gene is mutated, cells grow uncontrollably and may eventually form a mass called a tumor</a:t>
            </a:r>
            <a:r>
              <a:rPr lang="en-US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7647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56" y="0"/>
            <a:ext cx="9184456" cy="6879476"/>
          </a:xfrm>
        </p:spPr>
      </p:pic>
    </p:spTree>
    <p:extLst>
      <p:ext uri="{BB962C8B-B14F-4D97-AF65-F5344CB8AC3E}">
        <p14:creationId xmlns:p14="http://schemas.microsoft.com/office/powerpoint/2010/main" val="1464860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304801"/>
            <a:ext cx="7824788" cy="6235700"/>
          </a:xfrm>
        </p:spPr>
        <p:txBody>
          <a:bodyPr/>
          <a:lstStyle/>
          <a:p>
            <a:pPr lvl="1">
              <a:buFont typeface="Arial" charset="0"/>
              <a:buChar char="•"/>
            </a:pPr>
            <a:r>
              <a:rPr lang="en-US" sz="2800" i="1" dirty="0"/>
              <a:t>BRCA1</a:t>
            </a:r>
            <a:r>
              <a:rPr lang="en-US" sz="2800" dirty="0"/>
              <a:t>, </a:t>
            </a:r>
            <a:r>
              <a:rPr lang="en-US" sz="2800" i="1" dirty="0"/>
              <a:t>BRCA2</a:t>
            </a:r>
            <a:r>
              <a:rPr lang="en-US" sz="2800" dirty="0"/>
              <a:t>, and </a:t>
            </a:r>
            <a:r>
              <a:rPr lang="en-US" sz="2800" i="1" dirty="0"/>
              <a:t>p53 </a:t>
            </a:r>
            <a:r>
              <a:rPr lang="en-US" sz="2800" dirty="0"/>
              <a:t>are examples of tumor suppressor </a:t>
            </a:r>
            <a:r>
              <a:rPr lang="en-US" sz="2800" dirty="0" smtClean="0"/>
              <a:t>genes.</a:t>
            </a:r>
          </a:p>
          <a:p>
            <a:pPr lvl="1">
              <a:buFont typeface="Arial" charset="0"/>
              <a:buChar char="•"/>
            </a:pPr>
            <a:r>
              <a:rPr lang="en-US" sz="2800" i="1" dirty="0" smtClean="0"/>
              <a:t>BRCA1</a:t>
            </a:r>
            <a:r>
              <a:rPr lang="en-US" sz="2800" dirty="0"/>
              <a:t> or </a:t>
            </a:r>
            <a:r>
              <a:rPr lang="en-US" sz="2800" i="1" dirty="0"/>
              <a:t>BRCA2</a:t>
            </a:r>
            <a:r>
              <a:rPr lang="en-US" sz="2800" dirty="0"/>
              <a:t> genes </a:t>
            </a:r>
            <a:r>
              <a:rPr lang="en-US" sz="2800" dirty="0" smtClean="0"/>
              <a:t> ( which are </a:t>
            </a:r>
            <a:r>
              <a:rPr lang="en-US" sz="2800" dirty="0" err="1" smtClean="0"/>
              <a:t>germline</a:t>
            </a:r>
            <a:r>
              <a:rPr lang="en-US" sz="2800" dirty="0" smtClean="0"/>
              <a:t> mutations) increase </a:t>
            </a:r>
            <a:r>
              <a:rPr lang="en-US" sz="2800" dirty="0"/>
              <a:t>a woman’s risk of developing hereditary breast or ovarian cancers. </a:t>
            </a:r>
            <a:endParaRPr lang="en-US" sz="2800" dirty="0" smtClean="0"/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most commonly mutated gene in people who have cancer is </a:t>
            </a:r>
            <a:r>
              <a:rPr lang="en-US" sz="2800" i="1" dirty="0"/>
              <a:t>p53</a:t>
            </a:r>
            <a:r>
              <a:rPr lang="en-US" sz="2800" dirty="0"/>
              <a:t>. </a:t>
            </a:r>
            <a:endParaRPr lang="en-US" sz="2800" dirty="0" smtClean="0"/>
          </a:p>
          <a:p>
            <a:pPr lvl="1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ore </a:t>
            </a:r>
            <a:r>
              <a:rPr lang="en-US" sz="2800" dirty="0"/>
              <a:t>than 50% of all cancers involve a missing or damaged </a:t>
            </a:r>
            <a:r>
              <a:rPr lang="en-US" sz="2800" i="1" dirty="0"/>
              <a:t>p53</a:t>
            </a:r>
            <a:r>
              <a:rPr lang="en-US" sz="2800" dirty="0"/>
              <a:t> </a:t>
            </a:r>
            <a:r>
              <a:rPr lang="en-US" sz="2800" dirty="0" smtClean="0"/>
              <a:t>gene</a:t>
            </a:r>
          </a:p>
          <a:p>
            <a:pPr lvl="2">
              <a:buFont typeface="Arial" charset="0"/>
              <a:buChar char="•"/>
            </a:pPr>
            <a:r>
              <a:rPr lang="en-US" sz="2800" dirty="0" smtClean="0"/>
              <a:t>Most</a:t>
            </a:r>
            <a:r>
              <a:rPr lang="en-US" sz="2800" dirty="0"/>
              <a:t> </a:t>
            </a:r>
            <a:r>
              <a:rPr lang="en-US" sz="2800" i="1" dirty="0"/>
              <a:t>p53</a:t>
            </a:r>
            <a:r>
              <a:rPr lang="en-US" sz="2800" dirty="0"/>
              <a:t> gene mutations are acquired mutations</a:t>
            </a:r>
            <a:r>
              <a:rPr lang="en-US" sz="2800" dirty="0" smtClean="0"/>
              <a:t>.</a:t>
            </a:r>
          </a:p>
          <a:p>
            <a:pPr lvl="3">
              <a:buFont typeface="Arial" charset="0"/>
              <a:buChar char="•"/>
            </a:pPr>
            <a:r>
              <a:rPr lang="en-US" i="1" dirty="0" smtClean="0"/>
              <a:t>P53 </a:t>
            </a:r>
            <a:r>
              <a:rPr lang="en-US" dirty="0" smtClean="0"/>
              <a:t>is often referred to as the “guardian of the genome.”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18240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96" y="0"/>
            <a:ext cx="9172396" cy="7010400"/>
          </a:xfrm>
        </p:spPr>
      </p:pic>
    </p:spTree>
    <p:extLst>
      <p:ext uri="{BB962C8B-B14F-4D97-AF65-F5344CB8AC3E}">
        <p14:creationId xmlns:p14="http://schemas.microsoft.com/office/powerpoint/2010/main" val="957893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genes linked to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Oncogenes turn a healthy cell into a cancerous cell. </a:t>
            </a:r>
            <a:endParaRPr lang="en-US" dirty="0" smtClean="0"/>
          </a:p>
          <a:p>
            <a:r>
              <a:rPr lang="en-US" dirty="0" smtClean="0"/>
              <a:t>Mutations </a:t>
            </a:r>
            <a:r>
              <a:rPr lang="en-US" dirty="0"/>
              <a:t>in these genes are not </a:t>
            </a:r>
            <a:r>
              <a:rPr lang="en-US" dirty="0" smtClean="0"/>
              <a:t>inherited.</a:t>
            </a:r>
          </a:p>
          <a:p>
            <a:r>
              <a:rPr lang="en-US" dirty="0" smtClean="0"/>
              <a:t>Two </a:t>
            </a:r>
            <a:r>
              <a:rPr lang="en-US" dirty="0"/>
              <a:t>common oncogenes are</a:t>
            </a:r>
            <a:r>
              <a:rPr lang="en-US" dirty="0" smtClean="0"/>
              <a:t>:</a:t>
            </a:r>
          </a:p>
          <a:p>
            <a:pPr lvl="1"/>
            <a:r>
              <a:rPr lang="en-US" i="1" dirty="0"/>
              <a:t>HER2</a:t>
            </a:r>
            <a:r>
              <a:rPr lang="en-US" dirty="0"/>
              <a:t>, which is a specialized protein that controls cancer growth and spread, and it is found on some cancer cells, such as breast and ovarian cancer </a:t>
            </a:r>
            <a:r>
              <a:rPr lang="en-US" dirty="0" smtClean="0"/>
              <a:t>cells.</a:t>
            </a:r>
            <a:endParaRPr lang="en-US" dirty="0"/>
          </a:p>
          <a:p>
            <a:pPr lvl="1"/>
            <a:r>
              <a:rPr lang="en-US" sz="2400" i="1" dirty="0" smtClean="0"/>
              <a:t>T</a:t>
            </a:r>
            <a:r>
              <a:rPr lang="en-US" sz="2400" dirty="0" smtClean="0"/>
              <a:t>he</a:t>
            </a:r>
            <a:r>
              <a:rPr lang="en-US" sz="2400" dirty="0"/>
              <a:t> </a:t>
            </a:r>
            <a:r>
              <a:rPr lang="en-US" sz="2400" i="1" dirty="0" err="1"/>
              <a:t>ras</a:t>
            </a:r>
            <a:r>
              <a:rPr lang="en-US" sz="2400" dirty="0"/>
              <a:t> family of genes, which make proteins involved in cell communication pathways, cell growth, and cell death.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195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52" y="0"/>
            <a:ext cx="9159251" cy="6895962"/>
          </a:xfrm>
        </p:spPr>
      </p:pic>
    </p:spTree>
    <p:extLst>
      <p:ext uri="{BB962C8B-B14F-4D97-AF65-F5344CB8AC3E}">
        <p14:creationId xmlns:p14="http://schemas.microsoft.com/office/powerpoint/2010/main" val="98679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genes linked to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repair genes fix mistakes made when DNA is copied.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a person has an error in a DNA repair gene, these mistakes are not corrected. </a:t>
            </a:r>
            <a:endParaRPr lang="en-US" dirty="0" smtClean="0"/>
          </a:p>
          <a:p>
            <a:pPr lvl="1"/>
            <a:r>
              <a:rPr lang="en-US" dirty="0"/>
              <a:t>T</a:t>
            </a:r>
            <a:r>
              <a:rPr lang="en-US" dirty="0" smtClean="0"/>
              <a:t>hen </a:t>
            </a:r>
            <a:r>
              <a:rPr lang="en-US" dirty="0"/>
              <a:t>they become mutations, which may eventually lead to cancer.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especially true if the mutation occurs in a tumor suppressor gene or oncogene.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2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all that is known about the different ways cancer genes work, many cancers cannot be linked to a specific gene. </a:t>
            </a:r>
            <a:endParaRPr lang="en-US" dirty="0" smtClean="0"/>
          </a:p>
          <a:p>
            <a:r>
              <a:rPr lang="en-US" dirty="0" smtClean="0"/>
              <a:t>Cancer </a:t>
            </a:r>
            <a:r>
              <a:rPr lang="en-US" dirty="0"/>
              <a:t>likely involves multiple gene mutations.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30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Cancer Genetics Animation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45393"/>
            <a:ext cx="7772400" cy="5257800"/>
          </a:xfrm>
        </p:spPr>
      </p:pic>
    </p:spTree>
    <p:extLst>
      <p:ext uri="{BB962C8B-B14F-4D97-AF65-F5344CB8AC3E}">
        <p14:creationId xmlns:p14="http://schemas.microsoft.com/office/powerpoint/2010/main" val="159930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Watson and Crick</a:t>
            </a:r>
          </a:p>
        </p:txBody>
      </p:sp>
      <p:pic>
        <p:nvPicPr>
          <p:cNvPr id="7173" name="Picture 13" descr="WatsonSmal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979194"/>
            <a:ext cx="1962150" cy="3450056"/>
          </a:xfrm>
          <a:noFill/>
        </p:spPr>
      </p:pic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Watson and Crick made a model of the DNA molecule and proved that genes determine heredity</a:t>
            </a:r>
          </a:p>
          <a:p>
            <a:endParaRPr lang="en-US" sz="2800" dirty="0"/>
          </a:p>
        </p:txBody>
      </p:sp>
      <p:pic>
        <p:nvPicPr>
          <p:cNvPr id="7172" name="Picture 11" descr="Crick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9490" y="1979194"/>
            <a:ext cx="1372023" cy="34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50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574" y="859424"/>
            <a:ext cx="8544426" cy="570397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Without this molecular foundation, cancer research would not be possible.</a:t>
            </a:r>
          </a:p>
          <a:p>
            <a:r>
              <a:rPr lang="en-US" dirty="0" smtClean="0"/>
              <a:t>Gregory Mendel was the father of genetic research.</a:t>
            </a:r>
          </a:p>
          <a:p>
            <a:pPr lvl="1"/>
            <a:r>
              <a:rPr lang="en-US" sz="2600" dirty="0" smtClean="0"/>
              <a:t>Though </a:t>
            </a:r>
            <a:r>
              <a:rPr lang="en-US" sz="2600" dirty="0"/>
              <a:t>farmers had known for centuries that crossbreeding of animals and plants could favor certain desirable traits, Mendel's pea plant experiments conducted between 1856 and 1863 established many of the rules </a:t>
            </a:r>
            <a:r>
              <a:rPr lang="en-US" sz="2600" dirty="0" smtClean="0"/>
              <a:t>of heredity , </a:t>
            </a:r>
            <a:r>
              <a:rPr lang="en-US" sz="2600" dirty="0"/>
              <a:t>now referred to as the laws of Mendelian inheritance.</a:t>
            </a:r>
          </a:p>
          <a:p>
            <a:pPr lvl="1"/>
            <a:r>
              <a:rPr lang="en-US" sz="2600" dirty="0"/>
              <a:t>To explain this phenomenon, Mendel coined the terms “recessive” and “dominant” in reference to certain traits. </a:t>
            </a:r>
          </a:p>
          <a:p>
            <a:pPr lvl="1"/>
            <a:r>
              <a:rPr lang="en-US" sz="2600" dirty="0" smtClean="0"/>
              <a:t>He </a:t>
            </a:r>
            <a:r>
              <a:rPr lang="en-US" sz="2600" dirty="0"/>
              <a:t>published his work in 1866, demonstrating the actions of invisible “factors</a:t>
            </a:r>
            <a:r>
              <a:rPr lang="en-US" sz="2600" dirty="0" smtClean="0"/>
              <a:t>”— now </a:t>
            </a:r>
            <a:r>
              <a:rPr lang="en-US" sz="2600" dirty="0"/>
              <a:t>called </a:t>
            </a:r>
            <a:r>
              <a:rPr lang="en-US" sz="2600" dirty="0" smtClean="0"/>
              <a:t>genes —</a:t>
            </a:r>
            <a:r>
              <a:rPr lang="en-US" sz="2600" dirty="0"/>
              <a:t>in providing for visible traits in predictable ways.</a:t>
            </a:r>
          </a:p>
          <a:p>
            <a:pPr lvl="1"/>
            <a:r>
              <a:rPr lang="en-US" sz="2600" dirty="0"/>
              <a:t>The profound significance of Mendel's work was not recognized until the turn of the 20th </a:t>
            </a:r>
            <a:r>
              <a:rPr lang="en-US" sz="2600" dirty="0" smtClean="0"/>
              <a:t>century.</a:t>
            </a:r>
            <a:endParaRPr lang="en-US" sz="2600" dirty="0"/>
          </a:p>
          <a:p>
            <a:pPr marL="34290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4694" y="533401"/>
            <a:ext cx="6683765" cy="1752600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Mendel’s work was actually based upon the prior writings off </a:t>
            </a:r>
            <a:r>
              <a:rPr lang="en-US" sz="1800"/>
              <a:t>Charles Darwin. 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230"/>
            <a:ext cx="4331368" cy="482377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2034230"/>
            <a:ext cx="4786128" cy="4823769"/>
          </a:xfrm>
        </p:spPr>
      </p:pic>
    </p:spTree>
    <p:extLst>
      <p:ext uri="{BB962C8B-B14F-4D97-AF65-F5344CB8AC3E}">
        <p14:creationId xmlns:p14="http://schemas.microsoft.com/office/powerpoint/2010/main" val="10107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6" y="0"/>
            <a:ext cx="9145626" cy="6858000"/>
          </a:xfrm>
        </p:spPr>
      </p:pic>
    </p:spTree>
    <p:extLst>
      <p:ext uri="{BB962C8B-B14F-4D97-AF65-F5344CB8AC3E}">
        <p14:creationId xmlns:p14="http://schemas.microsoft.com/office/powerpoint/2010/main" val="13315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653" y="533400"/>
            <a:ext cx="8133347" cy="1143000"/>
          </a:xfrm>
        </p:spPr>
        <p:txBody>
          <a:bodyPr/>
          <a:lstStyle/>
          <a:p>
            <a:pPr algn="ctr"/>
            <a:r>
              <a:rPr lang="en-US" dirty="0" smtClean="0"/>
              <a:t>Mendel established the </a:t>
            </a:r>
            <a:r>
              <a:rPr lang="en-US" dirty="0"/>
              <a:t>b</a:t>
            </a:r>
            <a:r>
              <a:rPr lang="en-US" dirty="0" smtClean="0"/>
              <a:t>asic rules of genetics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681" y="1903998"/>
            <a:ext cx="7987778" cy="3880184"/>
          </a:xfrm>
        </p:spPr>
        <p:txBody>
          <a:bodyPr/>
          <a:lstStyle/>
          <a:p>
            <a:r>
              <a:rPr lang="en-US" dirty="0" smtClean="0"/>
              <a:t>Mendel’s work focused on the genetics of pea plants and his results and conclusions were soon forgotten, only to be discovered in the early 1900’s by other researchers. </a:t>
            </a:r>
          </a:p>
          <a:p>
            <a:r>
              <a:rPr lang="en-US" dirty="0" smtClean="0"/>
              <a:t>Mendel’s most fundamental insight came from realizing that genetic information is passed on to an offspring. </a:t>
            </a:r>
          </a:p>
          <a:p>
            <a:r>
              <a:rPr lang="en-US" dirty="0" smtClean="0"/>
              <a:t>He called this information discrete separate information packets, which latter became known as </a:t>
            </a:r>
            <a:r>
              <a:rPr lang="en-US" b="1" dirty="0" smtClean="0"/>
              <a:t>genes.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304801"/>
            <a:ext cx="7824788" cy="6235700"/>
          </a:xfrm>
        </p:spPr>
        <p:txBody>
          <a:bodyPr/>
          <a:lstStyle/>
          <a:p>
            <a:r>
              <a:rPr lang="en-US" dirty="0" smtClean="0"/>
              <a:t>Now we have studied the human genome, which states that we have 22,000 genes.</a:t>
            </a:r>
          </a:p>
          <a:p>
            <a:pPr lvl="1"/>
            <a:r>
              <a:rPr lang="en-US" dirty="0" smtClean="0"/>
              <a:t>Barely more than the 19,000 of a fruit fly !!!</a:t>
            </a:r>
          </a:p>
          <a:p>
            <a:r>
              <a:rPr lang="en-US" dirty="0" smtClean="0"/>
              <a:t>Basically, each observable  trait can be directly traced to a separate gene that is the blueprint.</a:t>
            </a:r>
          </a:p>
          <a:p>
            <a:r>
              <a:rPr lang="en-US" dirty="0" smtClean="0"/>
              <a:t>Mendel’s research implied that the genetic information – genotype – could be divided into thousands of packets. </a:t>
            </a:r>
          </a:p>
          <a:p>
            <a:r>
              <a:rPr lang="en-US" dirty="0" smtClean="0"/>
              <a:t>Phenotypes came to be described as the outward appearance of physical and chemical traits.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Medelian</a:t>
            </a:r>
            <a:r>
              <a:rPr lang="en-US" dirty="0" smtClean="0"/>
              <a:t> genetics governs how both genes and chromosomes behave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84325"/>
            <a:ext cx="8101013" cy="4956175"/>
          </a:xfrm>
        </p:spPr>
        <p:txBody>
          <a:bodyPr/>
          <a:lstStyle/>
          <a:p>
            <a:r>
              <a:rPr lang="en-US" dirty="0" smtClean="0"/>
              <a:t>Individual genes are to small to be seen with a light microscope, thus most cancer mutations cannot be visualized. </a:t>
            </a:r>
          </a:p>
          <a:p>
            <a:r>
              <a:rPr lang="en-US" dirty="0" smtClean="0"/>
              <a:t>Normal chromosomes are </a:t>
            </a:r>
            <a:r>
              <a:rPr lang="en-US" dirty="0" err="1" smtClean="0"/>
              <a:t>euploid</a:t>
            </a:r>
            <a:r>
              <a:rPr lang="en-US" dirty="0" smtClean="0"/>
              <a:t> karyotype, which means they are normally in structured pairs. </a:t>
            </a:r>
          </a:p>
          <a:p>
            <a:r>
              <a:rPr lang="en-US" dirty="0" smtClean="0"/>
              <a:t>The next slide shows normal chromosome pairs or </a:t>
            </a:r>
            <a:r>
              <a:rPr lang="en-US" dirty="0" err="1" smtClean="0"/>
              <a:t>euploidity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NA structure design template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1494</TotalTime>
  <Words>999</Words>
  <Application>Microsoft Macintosh PowerPoint</Application>
  <PresentationFormat>On-screen Show (4:3)</PresentationFormat>
  <Paragraphs>119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Stencil</vt:lpstr>
      <vt:lpstr>Times New Roman</vt:lpstr>
      <vt:lpstr>DNA structure design template</vt:lpstr>
      <vt:lpstr>Basic Cancer Genetics</vt:lpstr>
      <vt:lpstr>“Anything found to be true of E.coli must also be true of elephants.”  Jacques Monrod, pioneer molecular biologist, 1954 </vt:lpstr>
      <vt:lpstr>Watson and Crick</vt:lpstr>
      <vt:lpstr>PowerPoint Presentation</vt:lpstr>
      <vt:lpstr>Mendel’s work was actually based upon the prior writings off Charles Darwin. </vt:lpstr>
      <vt:lpstr>PowerPoint Presentation</vt:lpstr>
      <vt:lpstr>Mendel established the basic rules of genetics</vt:lpstr>
      <vt:lpstr>PowerPoint Presentation</vt:lpstr>
      <vt:lpstr>Medelian genetics governs how both genes and chromosomes behave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two basic types of genetic mutations:</vt:lpstr>
      <vt:lpstr>PowerPoint Presentation</vt:lpstr>
      <vt:lpstr>Mutations and cancer</vt:lpstr>
      <vt:lpstr>Types of genes linked to cancer</vt:lpstr>
      <vt:lpstr>PowerPoint Presentation</vt:lpstr>
      <vt:lpstr>PowerPoint Presentation</vt:lpstr>
      <vt:lpstr>PowerPoint Presentation</vt:lpstr>
      <vt:lpstr>Types of genes linked to cancer</vt:lpstr>
      <vt:lpstr>PowerPoint Presentation</vt:lpstr>
      <vt:lpstr>Types of genes linked to cancer</vt:lpstr>
      <vt:lpstr>PowerPoint Presentation</vt:lpstr>
      <vt:lpstr>Cancer Genetics Animation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Disorders</dc:title>
  <dc:subject/>
  <dc:creator>Myran Cole</dc:creator>
  <cp:keywords/>
  <dc:description/>
  <cp:lastModifiedBy>Gary Mumaugh</cp:lastModifiedBy>
  <cp:revision>39</cp:revision>
  <cp:lastPrinted>2015-08-30T19:17:20Z</cp:lastPrinted>
  <dcterms:created xsi:type="dcterms:W3CDTF">2003-02-02T19:22:17Z</dcterms:created>
  <dcterms:modified xsi:type="dcterms:W3CDTF">2015-08-30T19:27:49Z</dcterms:modified>
  <cp:category/>
</cp:coreProperties>
</file>