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66"/>
  </p:notesMasterIdLst>
  <p:sldIdLst>
    <p:sldId id="256" r:id="rId2"/>
    <p:sldId id="257" r:id="rId3"/>
    <p:sldId id="258" r:id="rId4"/>
    <p:sldId id="273" r:id="rId5"/>
    <p:sldId id="274" r:id="rId6"/>
    <p:sldId id="275" r:id="rId7"/>
    <p:sldId id="276" r:id="rId8"/>
    <p:sldId id="284" r:id="rId9"/>
    <p:sldId id="277" r:id="rId10"/>
    <p:sldId id="278" r:id="rId11"/>
    <p:sldId id="279" r:id="rId12"/>
    <p:sldId id="280" r:id="rId13"/>
    <p:sldId id="281" r:id="rId14"/>
    <p:sldId id="282" r:id="rId15"/>
    <p:sldId id="283" r:id="rId16"/>
    <p:sldId id="323" r:id="rId17"/>
    <p:sldId id="260" r:id="rId18"/>
    <p:sldId id="321" r:id="rId19"/>
    <p:sldId id="322" r:id="rId20"/>
    <p:sldId id="285" r:id="rId21"/>
    <p:sldId id="286" r:id="rId22"/>
    <p:sldId id="287" r:id="rId23"/>
    <p:sldId id="288" r:id="rId24"/>
    <p:sldId id="289" r:id="rId25"/>
    <p:sldId id="262" r:id="rId26"/>
    <p:sldId id="263" r:id="rId27"/>
    <p:sldId id="264" r:id="rId28"/>
    <p:sldId id="297" r:id="rId29"/>
    <p:sldId id="298" r:id="rId30"/>
    <p:sldId id="290" r:id="rId31"/>
    <p:sldId id="299" r:id="rId32"/>
    <p:sldId id="300" r:id="rId33"/>
    <p:sldId id="301" r:id="rId34"/>
    <p:sldId id="302" r:id="rId35"/>
    <p:sldId id="303" r:id="rId36"/>
    <p:sldId id="304" r:id="rId37"/>
    <p:sldId id="305" r:id="rId38"/>
    <p:sldId id="306" r:id="rId39"/>
    <p:sldId id="307" r:id="rId40"/>
    <p:sldId id="265" r:id="rId41"/>
    <p:sldId id="266" r:id="rId42"/>
    <p:sldId id="309" r:id="rId43"/>
    <p:sldId id="310" r:id="rId44"/>
    <p:sldId id="311" r:id="rId45"/>
    <p:sldId id="312" r:id="rId46"/>
    <p:sldId id="314" r:id="rId47"/>
    <p:sldId id="315" r:id="rId48"/>
    <p:sldId id="316" r:id="rId49"/>
    <p:sldId id="317" r:id="rId50"/>
    <p:sldId id="267" r:id="rId51"/>
    <p:sldId id="268" r:id="rId52"/>
    <p:sldId id="269" r:id="rId53"/>
    <p:sldId id="270" r:id="rId54"/>
    <p:sldId id="271" r:id="rId55"/>
    <p:sldId id="318" r:id="rId56"/>
    <p:sldId id="319" r:id="rId57"/>
    <p:sldId id="320" r:id="rId58"/>
    <p:sldId id="272" r:id="rId59"/>
    <p:sldId id="324" r:id="rId60"/>
    <p:sldId id="325" r:id="rId61"/>
    <p:sldId id="327" r:id="rId62"/>
    <p:sldId id="328" r:id="rId63"/>
    <p:sldId id="329" r:id="rId64"/>
    <p:sldId id="33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94268"/>
  </p:normalViewPr>
  <p:slideViewPr>
    <p:cSldViewPr>
      <p:cViewPr varScale="1">
        <p:scale>
          <a:sx n="74" d="100"/>
          <a:sy n="74" d="100"/>
        </p:scale>
        <p:origin x="2040" y="18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731FE-2A61-B34B-98F6-69A13F531641}" type="datetimeFigureOut">
              <a:rPr lang="en-US" smtClean="0"/>
              <a:t>1/15/17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339E8-FEA0-594D-BD1B-614EC103D763}" type="slidenum">
              <a:rPr lang="en-US" smtClean="0"/>
              <a:t>‹#›</a:t>
            </a:fld>
            <a:endParaRPr lang="en-US"/>
          </a:p>
        </p:txBody>
      </p:sp>
    </p:spTree>
    <p:extLst>
      <p:ext uri="{BB962C8B-B14F-4D97-AF65-F5344CB8AC3E}">
        <p14:creationId xmlns:p14="http://schemas.microsoft.com/office/powerpoint/2010/main" val="152200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6</a:t>
            </a:fld>
            <a:endParaRPr lang="en-US"/>
          </a:p>
        </p:txBody>
      </p:sp>
    </p:spTree>
    <p:extLst>
      <p:ext uri="{BB962C8B-B14F-4D97-AF65-F5344CB8AC3E}">
        <p14:creationId xmlns:p14="http://schemas.microsoft.com/office/powerpoint/2010/main" val="141939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43003C-14DF-41FC-8757-CBA6F78CA8F2}" type="slidenum">
              <a:rPr lang="en-US" smtClean="0"/>
              <a:pPr/>
              <a:t>21</a:t>
            </a:fld>
            <a:endParaRPr lang="en-US"/>
          </a:p>
        </p:txBody>
      </p:sp>
    </p:spTree>
    <p:extLst>
      <p:ext uri="{BB962C8B-B14F-4D97-AF65-F5344CB8AC3E}">
        <p14:creationId xmlns:p14="http://schemas.microsoft.com/office/powerpoint/2010/main" val="15773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43003C-14DF-41FC-8757-CBA6F78CA8F2}" type="slidenum">
              <a:rPr lang="en-US" smtClean="0"/>
              <a:pPr/>
              <a:t>22</a:t>
            </a:fld>
            <a:endParaRPr lang="en-US"/>
          </a:p>
        </p:txBody>
      </p:sp>
    </p:spTree>
    <p:extLst>
      <p:ext uri="{BB962C8B-B14F-4D97-AF65-F5344CB8AC3E}">
        <p14:creationId xmlns:p14="http://schemas.microsoft.com/office/powerpoint/2010/main" val="123631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43003C-14DF-41FC-8757-CBA6F78CA8F2}" type="slidenum">
              <a:rPr lang="en-US" smtClean="0"/>
              <a:pPr/>
              <a:t>23</a:t>
            </a:fld>
            <a:endParaRPr lang="en-US"/>
          </a:p>
        </p:txBody>
      </p:sp>
    </p:spTree>
    <p:extLst>
      <p:ext uri="{BB962C8B-B14F-4D97-AF65-F5344CB8AC3E}">
        <p14:creationId xmlns:p14="http://schemas.microsoft.com/office/powerpoint/2010/main" val="35505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28</a:t>
            </a:fld>
            <a:endParaRPr lang="en-US"/>
          </a:p>
        </p:txBody>
      </p:sp>
    </p:spTree>
    <p:extLst>
      <p:ext uri="{BB962C8B-B14F-4D97-AF65-F5344CB8AC3E}">
        <p14:creationId xmlns:p14="http://schemas.microsoft.com/office/powerpoint/2010/main" val="93855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29</a:t>
            </a:fld>
            <a:endParaRPr lang="en-US"/>
          </a:p>
        </p:txBody>
      </p:sp>
    </p:spTree>
    <p:extLst>
      <p:ext uri="{BB962C8B-B14F-4D97-AF65-F5344CB8AC3E}">
        <p14:creationId xmlns:p14="http://schemas.microsoft.com/office/powerpoint/2010/main" val="175258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31</a:t>
            </a:fld>
            <a:endParaRPr lang="en-US"/>
          </a:p>
        </p:txBody>
      </p:sp>
    </p:spTree>
    <p:extLst>
      <p:ext uri="{BB962C8B-B14F-4D97-AF65-F5344CB8AC3E}">
        <p14:creationId xmlns:p14="http://schemas.microsoft.com/office/powerpoint/2010/main" val="114694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32</a:t>
            </a:fld>
            <a:endParaRPr lang="en-US"/>
          </a:p>
        </p:txBody>
      </p:sp>
    </p:spTree>
    <p:extLst>
      <p:ext uri="{BB962C8B-B14F-4D97-AF65-F5344CB8AC3E}">
        <p14:creationId xmlns:p14="http://schemas.microsoft.com/office/powerpoint/2010/main" val="153741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33</a:t>
            </a:fld>
            <a:endParaRPr lang="en-US"/>
          </a:p>
        </p:txBody>
      </p:sp>
    </p:spTree>
    <p:extLst>
      <p:ext uri="{BB962C8B-B14F-4D97-AF65-F5344CB8AC3E}">
        <p14:creationId xmlns:p14="http://schemas.microsoft.com/office/powerpoint/2010/main" val="108053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34</a:t>
            </a:fld>
            <a:endParaRPr lang="en-US"/>
          </a:p>
        </p:txBody>
      </p:sp>
    </p:spTree>
    <p:extLst>
      <p:ext uri="{BB962C8B-B14F-4D97-AF65-F5344CB8AC3E}">
        <p14:creationId xmlns:p14="http://schemas.microsoft.com/office/powerpoint/2010/main" val="208220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35</a:t>
            </a:fld>
            <a:endParaRPr lang="en-US"/>
          </a:p>
        </p:txBody>
      </p:sp>
    </p:spTree>
    <p:extLst>
      <p:ext uri="{BB962C8B-B14F-4D97-AF65-F5344CB8AC3E}">
        <p14:creationId xmlns:p14="http://schemas.microsoft.com/office/powerpoint/2010/main" val="1451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7</a:t>
            </a:fld>
            <a:endParaRPr lang="en-US"/>
          </a:p>
        </p:txBody>
      </p:sp>
    </p:spTree>
    <p:extLst>
      <p:ext uri="{BB962C8B-B14F-4D97-AF65-F5344CB8AC3E}">
        <p14:creationId xmlns:p14="http://schemas.microsoft.com/office/powerpoint/2010/main" val="34884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36</a:t>
            </a:fld>
            <a:endParaRPr lang="en-US"/>
          </a:p>
        </p:txBody>
      </p:sp>
    </p:spTree>
    <p:extLst>
      <p:ext uri="{BB962C8B-B14F-4D97-AF65-F5344CB8AC3E}">
        <p14:creationId xmlns:p14="http://schemas.microsoft.com/office/powerpoint/2010/main" val="902504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37</a:t>
            </a:fld>
            <a:endParaRPr lang="en-US"/>
          </a:p>
        </p:txBody>
      </p:sp>
    </p:spTree>
    <p:extLst>
      <p:ext uri="{BB962C8B-B14F-4D97-AF65-F5344CB8AC3E}">
        <p14:creationId xmlns:p14="http://schemas.microsoft.com/office/powerpoint/2010/main" val="8949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38</a:t>
            </a:fld>
            <a:endParaRPr lang="en-US"/>
          </a:p>
        </p:txBody>
      </p:sp>
    </p:spTree>
    <p:extLst>
      <p:ext uri="{BB962C8B-B14F-4D97-AF65-F5344CB8AC3E}">
        <p14:creationId xmlns:p14="http://schemas.microsoft.com/office/powerpoint/2010/main" val="203312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9</a:t>
            </a:fld>
            <a:endParaRPr lang="en-US"/>
          </a:p>
        </p:txBody>
      </p:sp>
    </p:spTree>
    <p:extLst>
      <p:ext uri="{BB962C8B-B14F-4D97-AF65-F5344CB8AC3E}">
        <p14:creationId xmlns:p14="http://schemas.microsoft.com/office/powerpoint/2010/main" val="154166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10</a:t>
            </a:fld>
            <a:endParaRPr lang="en-US"/>
          </a:p>
        </p:txBody>
      </p:sp>
    </p:spTree>
    <p:extLst>
      <p:ext uri="{BB962C8B-B14F-4D97-AF65-F5344CB8AC3E}">
        <p14:creationId xmlns:p14="http://schemas.microsoft.com/office/powerpoint/2010/main" val="42676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11</a:t>
            </a:fld>
            <a:endParaRPr lang="en-US"/>
          </a:p>
        </p:txBody>
      </p:sp>
    </p:spTree>
    <p:extLst>
      <p:ext uri="{BB962C8B-B14F-4D97-AF65-F5344CB8AC3E}">
        <p14:creationId xmlns:p14="http://schemas.microsoft.com/office/powerpoint/2010/main" val="181380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12</a:t>
            </a:fld>
            <a:endParaRPr lang="en-US"/>
          </a:p>
        </p:txBody>
      </p:sp>
    </p:spTree>
    <p:extLst>
      <p:ext uri="{BB962C8B-B14F-4D97-AF65-F5344CB8AC3E}">
        <p14:creationId xmlns:p14="http://schemas.microsoft.com/office/powerpoint/2010/main" val="214349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13</a:t>
            </a:fld>
            <a:endParaRPr lang="en-US"/>
          </a:p>
        </p:txBody>
      </p:sp>
    </p:spTree>
    <p:extLst>
      <p:ext uri="{BB962C8B-B14F-4D97-AF65-F5344CB8AC3E}">
        <p14:creationId xmlns:p14="http://schemas.microsoft.com/office/powerpoint/2010/main" val="153336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662A73-EC23-43D2-BEF6-94F7FEC2AED1}" type="slidenum">
              <a:rPr lang="en-US" smtClean="0"/>
              <a:pPr/>
              <a:t>14</a:t>
            </a:fld>
            <a:endParaRPr lang="en-US"/>
          </a:p>
        </p:txBody>
      </p:sp>
    </p:spTree>
    <p:extLst>
      <p:ext uri="{BB962C8B-B14F-4D97-AF65-F5344CB8AC3E}">
        <p14:creationId xmlns:p14="http://schemas.microsoft.com/office/powerpoint/2010/main" val="19066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43003C-14DF-41FC-8757-CBA6F78CA8F2}" type="slidenum">
              <a:rPr lang="en-US" smtClean="0"/>
              <a:pPr/>
              <a:t>20</a:t>
            </a:fld>
            <a:endParaRPr lang="en-US"/>
          </a:p>
        </p:txBody>
      </p:sp>
    </p:spTree>
    <p:extLst>
      <p:ext uri="{BB962C8B-B14F-4D97-AF65-F5344CB8AC3E}">
        <p14:creationId xmlns:p14="http://schemas.microsoft.com/office/powerpoint/2010/main" val="114069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A8C83-D88B-427F-8313-69A6E940BC38}"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70211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A8C83-D88B-427F-8313-69A6E940BC38}"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53095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A8C83-D88B-427F-8313-69A6E940BC38}"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81214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71600"/>
          </a:xfrm>
        </p:spPr>
        <p:txBody>
          <a:bodyPr>
            <a:normAutofit/>
          </a:bodyPr>
          <a:lstStyle>
            <a:lvl1pPr algn="ctr">
              <a:defRPr sz="4400">
                <a:latin typeface="Arial Rounded MT Bold" charset="0"/>
                <a:ea typeface="Arial Rounded MT Bold" charset="0"/>
                <a:cs typeface="Arial Rounded MT Bold"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b="1">
                <a:latin typeface="Arial" charset="0"/>
                <a:ea typeface="Arial" charset="0"/>
                <a:cs typeface="Arial" charset="0"/>
              </a:defRPr>
            </a:lvl1pPr>
            <a:lvl2pPr>
              <a:defRPr sz="2800" b="1">
                <a:latin typeface="Arial" charset="0"/>
                <a:ea typeface="Arial" charset="0"/>
                <a:cs typeface="Arial" charset="0"/>
              </a:defRPr>
            </a:lvl2pPr>
            <a:lvl3pPr>
              <a:defRPr sz="2800" b="1">
                <a:latin typeface="Arial" charset="0"/>
                <a:ea typeface="Arial" charset="0"/>
                <a:cs typeface="Arial" charset="0"/>
              </a:defRPr>
            </a:lvl3pPr>
            <a:lvl4pPr>
              <a:defRPr sz="2800" b="1">
                <a:latin typeface="Arial" charset="0"/>
                <a:ea typeface="Arial" charset="0"/>
                <a:cs typeface="Arial" charset="0"/>
              </a:defRPr>
            </a:lvl4pPr>
            <a:lvl5pPr>
              <a:defRPr sz="2800" b="1">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64A8C83-D88B-427F-8313-69A6E940BC38}"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33449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A8C83-D88B-427F-8313-69A6E940BC38}" type="datetimeFigureOut">
              <a:rPr lang="en-US" smtClean="0"/>
              <a:pPr/>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48111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A8C83-D88B-427F-8313-69A6E940BC38}" type="datetimeFigureOut">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5416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A8C83-D88B-427F-8313-69A6E940BC38}" type="datetimeFigureOut">
              <a:rPr lang="en-US" smtClean="0"/>
              <a:pPr/>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29128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A8C83-D88B-427F-8313-69A6E940BC38}" type="datetimeFigureOut">
              <a:rPr lang="en-US" smtClean="0"/>
              <a:pPr/>
              <a:t>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27927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A8C83-D88B-427F-8313-69A6E940BC38}" type="datetimeFigureOut">
              <a:rPr lang="en-US" smtClean="0"/>
              <a:pPr/>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21237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A8C83-D88B-427F-8313-69A6E940BC38}" type="datetimeFigureOut">
              <a:rPr lang="en-US" smtClean="0"/>
              <a:pPr/>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61766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A8C83-D88B-427F-8313-69A6E940BC38}" type="datetimeFigureOut">
              <a:rPr lang="en-US" smtClean="0"/>
              <a:pPr/>
              <a:t>1/15/17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322C-415C-4023-A675-980B2B9D8CE0}" type="slidenum">
              <a:rPr lang="en-US" smtClean="0"/>
              <a:pPr/>
              <a:t>‹#›</a:t>
            </a:fld>
            <a:endParaRPr lang="en-US"/>
          </a:p>
        </p:txBody>
      </p:sp>
    </p:spTree>
    <p:extLst>
      <p:ext uri="{BB962C8B-B14F-4D97-AF65-F5344CB8AC3E}">
        <p14:creationId xmlns:p14="http://schemas.microsoft.com/office/powerpoint/2010/main" val="1595483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4A8C83-D88B-427F-8313-69A6E940BC38}" type="datetimeFigureOut">
              <a:rPr lang="en-US" smtClean="0"/>
              <a:pPr/>
              <a:t>1/15/17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B1322C-415C-4023-A675-980B2B9D8CE0}" type="slidenum">
              <a:rPr lang="en-US" smtClean="0"/>
              <a:pPr/>
              <a:t>‹#›</a:t>
            </a:fld>
            <a:endParaRPr lang="en-US"/>
          </a:p>
        </p:txBody>
      </p:sp>
    </p:spTree>
    <p:extLst>
      <p:ext uri="{BB962C8B-B14F-4D97-AF65-F5344CB8AC3E}">
        <p14:creationId xmlns:p14="http://schemas.microsoft.com/office/powerpoint/2010/main" val="6289620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Rounded MT Bold" charset="0"/>
                <a:ea typeface="Arial Rounded MT Bold" charset="0"/>
                <a:cs typeface="Arial Rounded MT Bold" charset="0"/>
              </a:rPr>
              <a:t>Trauma</a:t>
            </a:r>
            <a:br>
              <a:rPr lang="en-US" dirty="0" smtClean="0">
                <a:latin typeface="Arial Rounded MT Bold" charset="0"/>
                <a:ea typeface="Arial Rounded MT Bold" charset="0"/>
                <a:cs typeface="Arial Rounded MT Bold" charset="0"/>
              </a:rPr>
            </a:br>
            <a:r>
              <a:rPr lang="en-US" sz="2400" dirty="0" smtClean="0">
                <a:latin typeface="Arial Rounded MT Bold" charset="0"/>
                <a:ea typeface="Arial Rounded MT Bold" charset="0"/>
                <a:cs typeface="Arial Rounded MT Bold" charset="0"/>
              </a:rPr>
              <a:t>Chapter 24</a:t>
            </a:r>
            <a:endParaRPr lang="en-US" dirty="0">
              <a:latin typeface="Arial Rounded MT Bold" charset="0"/>
              <a:ea typeface="Arial Rounded MT Bold" charset="0"/>
              <a:cs typeface="Arial Rounded MT Bold" charset="0"/>
            </a:endParaRPr>
          </a:p>
        </p:txBody>
      </p:sp>
      <p:sp>
        <p:nvSpPr>
          <p:cNvPr id="3" name="Subtitle 2"/>
          <p:cNvSpPr>
            <a:spLocks noGrp="1"/>
          </p:cNvSpPr>
          <p:nvPr>
            <p:ph type="subTitle" idx="1"/>
          </p:nvPr>
        </p:nvSpPr>
        <p:spPr>
          <a:xfrm>
            <a:off x="1219200" y="3956280"/>
            <a:ext cx="7162800" cy="1086237"/>
          </a:xfrm>
        </p:spPr>
        <p:txBody>
          <a:bodyPr>
            <a:normAutofit/>
          </a:bodyPr>
          <a:lstStyle/>
          <a:p>
            <a:r>
              <a:rPr lang="en-US" sz="2800" dirty="0" smtClean="0">
                <a:latin typeface="Arial Rounded MT Bold" charset="0"/>
                <a:ea typeface="Arial Rounded MT Bold" charset="0"/>
                <a:cs typeface="Arial Rounded MT Bold" charset="0"/>
              </a:rPr>
              <a:t>Dr. Gary Mumaugh and Dr. Bruce </a:t>
            </a:r>
            <a:r>
              <a:rPr lang="en-US" sz="2800" dirty="0" err="1" smtClean="0">
                <a:latin typeface="Arial Rounded MT Bold" charset="0"/>
                <a:ea typeface="Arial Rounded MT Bold" charset="0"/>
                <a:cs typeface="Arial Rounded MT Bold" charset="0"/>
              </a:rPr>
              <a:t>Simat</a:t>
            </a:r>
            <a:endParaRPr lang="en-US" sz="2800" dirty="0" smtClean="0">
              <a:latin typeface="Arial Rounded MT Bold" charset="0"/>
              <a:ea typeface="Arial Rounded MT Bold" charset="0"/>
              <a:cs typeface="Arial Rounded MT Bold" charset="0"/>
            </a:endParaRPr>
          </a:p>
          <a:p>
            <a:r>
              <a:rPr lang="en-US" sz="2800" dirty="0" smtClean="0">
                <a:latin typeface="Arial Rounded MT Bold" charset="0"/>
                <a:ea typeface="Arial Rounded MT Bold" charset="0"/>
                <a:cs typeface="Arial Rounded MT Bold" charset="0"/>
              </a:rPr>
              <a:t>University of Northwestern St. Paul</a:t>
            </a:r>
            <a:endParaRPr lang="en-US" sz="2800" dirty="0">
              <a:latin typeface="Arial Rounded MT Bold" charset="0"/>
              <a:ea typeface="Arial Rounded MT Bold" charset="0"/>
              <a:cs typeface="Arial Rounded MT Bold"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t>Brain Trauma</a:t>
            </a:r>
          </a:p>
        </p:txBody>
      </p:sp>
      <p:sp>
        <p:nvSpPr>
          <p:cNvPr id="548867" name="Rectangle 3"/>
          <p:cNvSpPr>
            <a:spLocks noGrp="1" noChangeArrowheads="1"/>
          </p:cNvSpPr>
          <p:nvPr>
            <p:ph idx="1"/>
          </p:nvPr>
        </p:nvSpPr>
        <p:spPr>
          <a:xfrm>
            <a:off x="761641" y="1351473"/>
            <a:ext cx="7772400" cy="4820727"/>
          </a:xfrm>
        </p:spPr>
        <p:txBody>
          <a:bodyPr>
            <a:normAutofit/>
          </a:bodyPr>
          <a:lstStyle/>
          <a:p>
            <a:r>
              <a:rPr lang="en-US" dirty="0"/>
              <a:t>Coup injury</a:t>
            </a:r>
          </a:p>
          <a:p>
            <a:pPr lvl="1">
              <a:buFont typeface="Courier New" charset="0"/>
              <a:buChar char="o"/>
            </a:pPr>
            <a:r>
              <a:rPr lang="en-US" sz="3200" dirty="0"/>
              <a:t>Injury directly below the point of impact</a:t>
            </a:r>
          </a:p>
          <a:p>
            <a:r>
              <a:rPr lang="en-US" dirty="0" err="1"/>
              <a:t>Contrecoup</a:t>
            </a:r>
            <a:endParaRPr lang="en-US" dirty="0"/>
          </a:p>
          <a:p>
            <a:pPr lvl="1">
              <a:buFont typeface="Courier New" charset="0"/>
              <a:buChar char="o"/>
            </a:pPr>
            <a:r>
              <a:rPr lang="en-US" sz="3200" dirty="0"/>
              <a:t>Injury on the pole opposite the site of impact</a:t>
            </a:r>
          </a:p>
          <a:p>
            <a:r>
              <a:rPr lang="en-US" dirty="0"/>
              <a:t>Compound fractures</a:t>
            </a:r>
          </a:p>
          <a:p>
            <a:r>
              <a:rPr lang="en-US" dirty="0"/>
              <a:t>Basilar skull fractu</a:t>
            </a:r>
            <a:r>
              <a:rPr lang="en-US" sz="2800" dirty="0"/>
              <a:t>re</a:t>
            </a:r>
          </a:p>
        </p:txBody>
      </p:sp>
    </p:spTree>
    <p:extLst>
      <p:ext uri="{BB962C8B-B14F-4D97-AF65-F5344CB8AC3E}">
        <p14:creationId xmlns:p14="http://schemas.microsoft.com/office/powerpoint/2010/main" val="1351554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a:t>Brain Trauma</a:t>
            </a:r>
          </a:p>
        </p:txBody>
      </p:sp>
      <p:pic>
        <p:nvPicPr>
          <p:cNvPr id="549899" name="Picture 11" descr="015001"/>
          <p:cNvPicPr>
            <a:picLocks noChangeAspect="1" noChangeArrowheads="1"/>
          </p:cNvPicPr>
          <p:nvPr/>
        </p:nvPicPr>
        <p:blipFill>
          <a:blip r:embed="rId3" cstate="print"/>
          <a:srcRect/>
          <a:stretch>
            <a:fillRect/>
          </a:stretch>
        </p:blipFill>
        <p:spPr bwMode="auto">
          <a:xfrm>
            <a:off x="0" y="0"/>
            <a:ext cx="9067800" cy="6858000"/>
          </a:xfrm>
          <a:prstGeom prst="rect">
            <a:avLst/>
          </a:prstGeom>
          <a:noFill/>
        </p:spPr>
      </p:pic>
    </p:spTree>
    <p:extLst>
      <p:ext uri="{BB962C8B-B14F-4D97-AF65-F5344CB8AC3E}">
        <p14:creationId xmlns:p14="http://schemas.microsoft.com/office/powerpoint/2010/main" val="1810892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a:t>Focal Brain Injury</a:t>
            </a:r>
          </a:p>
        </p:txBody>
      </p:sp>
      <p:sp>
        <p:nvSpPr>
          <p:cNvPr id="550915" name="Rectangle 3"/>
          <p:cNvSpPr>
            <a:spLocks noGrp="1" noChangeArrowheads="1"/>
          </p:cNvSpPr>
          <p:nvPr>
            <p:ph idx="1"/>
          </p:nvPr>
        </p:nvSpPr>
        <p:spPr>
          <a:xfrm>
            <a:off x="914400" y="1143000"/>
            <a:ext cx="7315200" cy="4876800"/>
          </a:xfrm>
        </p:spPr>
        <p:txBody>
          <a:bodyPr>
            <a:normAutofit/>
          </a:bodyPr>
          <a:lstStyle/>
          <a:p>
            <a:r>
              <a:rPr lang="en-US" dirty="0"/>
              <a:t>Observable brain lesion</a:t>
            </a:r>
            <a:endParaRPr lang="en-US" b="1" dirty="0"/>
          </a:p>
          <a:p>
            <a:r>
              <a:rPr lang="en-US" dirty="0"/>
              <a:t>Force of impact typically produces contusions</a:t>
            </a:r>
          </a:p>
          <a:p>
            <a:r>
              <a:rPr lang="en-US" dirty="0"/>
              <a:t>Contusions can cause: </a:t>
            </a:r>
          </a:p>
          <a:p>
            <a:pPr lvl="1">
              <a:buFont typeface="Courier New" charset="0"/>
              <a:buChar char="o"/>
            </a:pPr>
            <a:r>
              <a:rPr lang="en-US" sz="3200" dirty="0"/>
              <a:t>Extradural (epidural) hemorrhages or hematomas</a:t>
            </a:r>
          </a:p>
          <a:p>
            <a:pPr lvl="1">
              <a:buFont typeface="Courier New" charset="0"/>
              <a:buChar char="o"/>
            </a:pPr>
            <a:r>
              <a:rPr lang="en-US" sz="3200" dirty="0"/>
              <a:t>Subdural hematomas</a:t>
            </a:r>
          </a:p>
          <a:p>
            <a:pPr lvl="1">
              <a:buFont typeface="Courier New" charset="0"/>
              <a:buChar char="o"/>
            </a:pPr>
            <a:r>
              <a:rPr lang="en-US" sz="3200" dirty="0" err="1"/>
              <a:t>Intracerebral</a:t>
            </a:r>
            <a:r>
              <a:rPr lang="en-US" sz="3200" dirty="0"/>
              <a:t> hematomas </a:t>
            </a:r>
          </a:p>
        </p:txBody>
      </p:sp>
    </p:spTree>
    <p:extLst>
      <p:ext uri="{BB962C8B-B14F-4D97-AF65-F5344CB8AC3E}">
        <p14:creationId xmlns:p14="http://schemas.microsoft.com/office/powerpoint/2010/main" val="772935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t>Hematomas</a:t>
            </a:r>
          </a:p>
        </p:txBody>
      </p:sp>
      <p:pic>
        <p:nvPicPr>
          <p:cNvPr id="551947" name="Picture 11" descr="015003"/>
          <p:cNvPicPr>
            <a:picLocks noChangeAspect="1" noChangeArrowheads="1"/>
          </p:cNvPicPr>
          <p:nvPr/>
        </p:nvPicPr>
        <p:blipFill>
          <a:blip r:embed="rId3" cstate="print"/>
          <a:srcRect/>
          <a:stretch>
            <a:fillRect/>
          </a:stretch>
        </p:blipFill>
        <p:spPr bwMode="auto">
          <a:xfrm>
            <a:off x="0" y="1828800"/>
            <a:ext cx="9143999" cy="5029200"/>
          </a:xfrm>
          <a:prstGeom prst="rect">
            <a:avLst/>
          </a:prstGeom>
          <a:noFill/>
        </p:spPr>
      </p:pic>
    </p:spTree>
    <p:extLst>
      <p:ext uri="{BB962C8B-B14F-4D97-AF65-F5344CB8AC3E}">
        <p14:creationId xmlns:p14="http://schemas.microsoft.com/office/powerpoint/2010/main" val="568078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Subdural (Epidural) Hematomas</a:t>
            </a:r>
          </a:p>
        </p:txBody>
      </p:sp>
      <p:pic>
        <p:nvPicPr>
          <p:cNvPr id="552972" name="Picture 12" descr="015002"/>
          <p:cNvPicPr>
            <a:picLocks noChangeAspect="1" noChangeArrowheads="1"/>
          </p:cNvPicPr>
          <p:nvPr/>
        </p:nvPicPr>
        <p:blipFill>
          <a:blip r:embed="rId3" cstate="print"/>
          <a:srcRect/>
          <a:stretch>
            <a:fillRect/>
          </a:stretch>
        </p:blipFill>
        <p:spPr bwMode="auto">
          <a:xfrm>
            <a:off x="0" y="1905000"/>
            <a:ext cx="9143999" cy="4953000"/>
          </a:xfrm>
          <a:prstGeom prst="rect">
            <a:avLst/>
          </a:prstGeom>
          <a:noFill/>
        </p:spPr>
      </p:pic>
    </p:spTree>
    <p:extLst>
      <p:ext uri="{BB962C8B-B14F-4D97-AF65-F5344CB8AC3E}">
        <p14:creationId xmlns:p14="http://schemas.microsoft.com/office/powerpoint/2010/main" val="69645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Wound </a:t>
            </a:r>
            <a:r>
              <a:rPr lang="en-US" sz="4300" dirty="0" smtClean="0"/>
              <a:t>Classification</a:t>
            </a:r>
            <a:endParaRPr lang="en-US" dirty="0"/>
          </a:p>
        </p:txBody>
      </p:sp>
      <p:sp>
        <p:nvSpPr>
          <p:cNvPr id="3" name="Content Placeholder 2"/>
          <p:cNvSpPr>
            <a:spLocks noGrp="1"/>
          </p:cNvSpPr>
          <p:nvPr>
            <p:ph idx="1"/>
          </p:nvPr>
        </p:nvSpPr>
        <p:spPr>
          <a:xfrm>
            <a:off x="628650" y="1143000"/>
            <a:ext cx="7886700" cy="5033963"/>
          </a:xfrm>
        </p:spPr>
        <p:txBody>
          <a:bodyPr>
            <a:normAutofit/>
          </a:bodyPr>
          <a:lstStyle/>
          <a:p>
            <a:pPr>
              <a:buFont typeface="Arial" charset="0"/>
              <a:buChar char="•"/>
            </a:pPr>
            <a:r>
              <a:rPr lang="en-US" b="1" dirty="0" smtClean="0"/>
              <a:t>Laceration</a:t>
            </a:r>
            <a:r>
              <a:rPr lang="en-US" dirty="0" smtClean="0"/>
              <a:t>: caused by tearing  </a:t>
            </a:r>
            <a:r>
              <a:rPr lang="en-US" dirty="0" smtClean="0"/>
              <a:t>or</a:t>
            </a:r>
          </a:p>
          <a:p>
            <a:pPr marL="0" indent="0">
              <a:buNone/>
            </a:pPr>
            <a:r>
              <a:rPr lang="en-US" dirty="0"/>
              <a:t> </a:t>
            </a:r>
            <a:r>
              <a:rPr lang="en-US" dirty="0" smtClean="0"/>
              <a:t> </a:t>
            </a:r>
            <a:r>
              <a:rPr lang="en-US" dirty="0" smtClean="0"/>
              <a:t>splitting </a:t>
            </a:r>
            <a:r>
              <a:rPr lang="en-US" dirty="0" smtClean="0"/>
              <a:t>of skin or organ surface</a:t>
            </a:r>
            <a:r>
              <a:rPr lang="en-US" dirty="0" smtClean="0"/>
              <a:t>.</a:t>
            </a:r>
          </a:p>
          <a:p>
            <a:pPr algn="ctr">
              <a:buNone/>
            </a:pPr>
            <a:endParaRPr lang="en-US" dirty="0" smtClean="0"/>
          </a:p>
          <a:p>
            <a:pPr lvl="1">
              <a:buFont typeface="Courier New" charset="0"/>
              <a:buChar char="o"/>
            </a:pPr>
            <a:r>
              <a:rPr lang="en-US" sz="3200" dirty="0" smtClean="0">
                <a:solidFill>
                  <a:schemeClr val="tx1"/>
                </a:solidFill>
              </a:rPr>
              <a:t>Different than an </a:t>
            </a:r>
            <a:r>
              <a:rPr lang="en-US" sz="3200" b="1" dirty="0" smtClean="0">
                <a:solidFill>
                  <a:schemeClr val="tx1"/>
                </a:solidFill>
              </a:rPr>
              <a:t>incision</a:t>
            </a:r>
            <a:r>
              <a:rPr lang="en-US" sz="3200" b="1" i="1" dirty="0" smtClean="0">
                <a:solidFill>
                  <a:schemeClr val="tx1"/>
                </a:solidFill>
              </a:rPr>
              <a:t> </a:t>
            </a:r>
            <a:r>
              <a:rPr lang="en-US" sz="3200" dirty="0" smtClean="0">
                <a:solidFill>
                  <a:schemeClr val="tx1"/>
                </a:solidFill>
              </a:rPr>
              <a:t>which is a smooth slice</a:t>
            </a:r>
          </a:p>
          <a:p>
            <a:pPr lvl="1">
              <a:buFont typeface="Courier New" charset="0"/>
              <a:buChar char="o"/>
            </a:pPr>
            <a:r>
              <a:rPr lang="en-US" sz="3200" dirty="0" smtClean="0">
                <a:solidFill>
                  <a:schemeClr val="tx1"/>
                </a:solidFill>
              </a:rPr>
              <a:t>Configurations: straight, curved, </a:t>
            </a:r>
            <a:r>
              <a:rPr lang="en-US" sz="3200" dirty="0" err="1" smtClean="0">
                <a:solidFill>
                  <a:schemeClr val="tx1"/>
                </a:solidFill>
              </a:rPr>
              <a:t>stellate</a:t>
            </a:r>
            <a:r>
              <a:rPr lang="en-US" sz="3200" dirty="0" smtClean="0">
                <a:solidFill>
                  <a:schemeClr val="tx1"/>
                </a:solidFill>
              </a:rPr>
              <a:t> (star-shaped)</a:t>
            </a:r>
          </a:p>
          <a:p>
            <a:pPr lvl="1">
              <a:buFont typeface="Courier New" charset="0"/>
              <a:buChar char="o"/>
            </a:pPr>
            <a:r>
              <a:rPr lang="en-US" sz="3200" b="1" dirty="0" smtClean="0">
                <a:solidFill>
                  <a:schemeClr val="tx1"/>
                </a:solidFill>
              </a:rPr>
              <a:t>Rupture</a:t>
            </a:r>
            <a:r>
              <a:rPr lang="en-US" sz="3200" dirty="0" smtClean="0">
                <a:solidFill>
                  <a:schemeClr val="tx1"/>
                </a:solidFill>
              </a:rPr>
              <a:t>: deep laceration or when hollow organ’s wall tears completely through.</a:t>
            </a:r>
          </a:p>
          <a:p>
            <a:pPr lvl="1"/>
            <a:endParaRPr lang="en-US" sz="3200" b="1" dirty="0">
              <a:solidFill>
                <a:schemeClr val="tx1"/>
              </a:solidFill>
            </a:endParaRPr>
          </a:p>
        </p:txBody>
      </p:sp>
    </p:spTree>
    <p:extLst>
      <p:ext uri="{BB962C8B-B14F-4D97-AF65-F5344CB8AC3E}">
        <p14:creationId xmlns:p14="http://schemas.microsoft.com/office/powerpoint/2010/main" val="1551167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7999"/>
          </a:xfrm>
        </p:spPr>
      </p:pic>
    </p:spTree>
    <p:extLst>
      <p:ext uri="{BB962C8B-B14F-4D97-AF65-F5344CB8AC3E}">
        <p14:creationId xmlns:p14="http://schemas.microsoft.com/office/powerpoint/2010/main" val="950926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76399"/>
          </a:xfrm>
        </p:spPr>
        <p:txBody>
          <a:bodyPr/>
          <a:lstStyle/>
          <a:p>
            <a:r>
              <a:rPr lang="en-US" sz="4300" dirty="0" smtClean="0"/>
              <a:t>Wound </a:t>
            </a:r>
            <a:r>
              <a:rPr lang="en-US" sz="4300" smtClean="0"/>
              <a:t>Classification </a:t>
            </a:r>
            <a:endParaRPr lang="en-US" dirty="0"/>
          </a:p>
        </p:txBody>
      </p:sp>
      <p:sp>
        <p:nvSpPr>
          <p:cNvPr id="3" name="Content Placeholder 2"/>
          <p:cNvSpPr>
            <a:spLocks noGrp="1"/>
          </p:cNvSpPr>
          <p:nvPr>
            <p:ph idx="1"/>
          </p:nvPr>
        </p:nvSpPr>
        <p:spPr>
          <a:xfrm>
            <a:off x="628650" y="1295400"/>
            <a:ext cx="7886700" cy="4881563"/>
          </a:xfrm>
        </p:spPr>
        <p:txBody>
          <a:bodyPr>
            <a:normAutofit lnSpcReduction="10000"/>
          </a:bodyPr>
          <a:lstStyle/>
          <a:p>
            <a:pPr>
              <a:buFont typeface="Arial" charset="0"/>
              <a:buChar char="•"/>
            </a:pPr>
            <a:r>
              <a:rPr lang="en-US" b="1" dirty="0" smtClean="0"/>
              <a:t>Penetrating </a:t>
            </a:r>
            <a:r>
              <a:rPr lang="en-US" b="1" dirty="0" smtClean="0"/>
              <a:t>wounds</a:t>
            </a:r>
            <a:r>
              <a:rPr lang="en-US" dirty="0" smtClean="0"/>
              <a:t>: caused by sharp, long object, causing deep and narrow wound.</a:t>
            </a:r>
          </a:p>
          <a:p>
            <a:pPr lvl="1">
              <a:buFont typeface="Courier New" charset="0"/>
              <a:buChar char="o"/>
            </a:pPr>
            <a:r>
              <a:rPr lang="en-US" sz="3200" dirty="0" smtClean="0">
                <a:solidFill>
                  <a:schemeClr val="tx1"/>
                </a:solidFill>
              </a:rPr>
              <a:t>Serious blood loss</a:t>
            </a:r>
          </a:p>
          <a:p>
            <a:pPr lvl="1">
              <a:buFont typeface="Courier New" charset="0"/>
              <a:buChar char="o"/>
            </a:pPr>
            <a:r>
              <a:rPr lang="en-US" sz="3200" dirty="0" smtClean="0">
                <a:solidFill>
                  <a:schemeClr val="tx1"/>
                </a:solidFill>
              </a:rPr>
              <a:t>Vital organs may be reached, causing severe hemorrhage or extensive peritonitis.</a:t>
            </a:r>
          </a:p>
          <a:p>
            <a:pPr>
              <a:buFont typeface="Arial" charset="0"/>
              <a:buChar char="•"/>
            </a:pPr>
            <a:r>
              <a:rPr lang="en-US" b="1" dirty="0" smtClean="0"/>
              <a:t>Bone </a:t>
            </a:r>
            <a:r>
              <a:rPr lang="en-US" b="1" dirty="0" smtClean="0"/>
              <a:t>fracture</a:t>
            </a:r>
            <a:r>
              <a:rPr lang="en-US" dirty="0" smtClean="0"/>
              <a:t>: </a:t>
            </a:r>
          </a:p>
          <a:p>
            <a:pPr lvl="1">
              <a:buFont typeface="Courier New" charset="0"/>
              <a:buChar char="o"/>
            </a:pPr>
            <a:r>
              <a:rPr lang="en-US" sz="3200" dirty="0" smtClean="0">
                <a:solidFill>
                  <a:schemeClr val="tx1"/>
                </a:solidFill>
              </a:rPr>
              <a:t>Many different types, depending on the forces that are applied to the bone.</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7999"/>
          </a:xfrm>
        </p:spPr>
      </p:pic>
    </p:spTree>
    <p:extLst>
      <p:ext uri="{BB962C8B-B14F-4D97-AF65-F5344CB8AC3E}">
        <p14:creationId xmlns:p14="http://schemas.microsoft.com/office/powerpoint/2010/main" val="881748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9296400" cy="6857999"/>
          </a:xfrm>
        </p:spPr>
      </p:pic>
    </p:spTree>
    <p:extLst>
      <p:ext uri="{BB962C8B-B14F-4D97-AF65-F5344CB8AC3E}">
        <p14:creationId xmlns:p14="http://schemas.microsoft.com/office/powerpoint/2010/main" val="137064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4300" dirty="0" smtClean="0"/>
              <a:t>Overview </a:t>
            </a:r>
            <a:r>
              <a:rPr lang="en-US" sz="4300" dirty="0" smtClean="0"/>
              <a:t>of Traumatic Injury</a:t>
            </a:r>
            <a:endParaRPr lang="en-US" sz="4300" dirty="0"/>
          </a:p>
        </p:txBody>
      </p:sp>
      <p:sp>
        <p:nvSpPr>
          <p:cNvPr id="3" name="Content Placeholder 2"/>
          <p:cNvSpPr>
            <a:spLocks noGrp="1"/>
          </p:cNvSpPr>
          <p:nvPr>
            <p:ph idx="1"/>
          </p:nvPr>
        </p:nvSpPr>
        <p:spPr>
          <a:xfrm>
            <a:off x="1028700" y="2286000"/>
            <a:ext cx="7810500" cy="3581400"/>
          </a:xfrm>
        </p:spPr>
        <p:txBody>
          <a:bodyPr/>
          <a:lstStyle/>
          <a:p>
            <a:pPr>
              <a:buFont typeface="Arial" charset="0"/>
              <a:buChar char="•"/>
            </a:pPr>
            <a:r>
              <a:rPr lang="en-US" sz="3200" dirty="0" smtClean="0"/>
              <a:t>Factors </a:t>
            </a:r>
            <a:r>
              <a:rPr lang="en-US" sz="3200" dirty="0" smtClean="0"/>
              <a:t>affecting wound </a:t>
            </a:r>
            <a:r>
              <a:rPr lang="en-US" sz="3200" dirty="0" smtClean="0"/>
              <a:t>production</a:t>
            </a:r>
          </a:p>
          <a:p>
            <a:pPr lvl="1">
              <a:buFont typeface="Courier New" charset="0"/>
              <a:buChar char="o"/>
            </a:pPr>
            <a:r>
              <a:rPr lang="en-US" sz="3200" dirty="0" smtClean="0">
                <a:solidFill>
                  <a:schemeClr val="tx1"/>
                </a:solidFill>
              </a:rPr>
              <a:t>Amount </a:t>
            </a:r>
            <a:r>
              <a:rPr lang="en-US" sz="3200" dirty="0" smtClean="0">
                <a:solidFill>
                  <a:schemeClr val="tx1"/>
                </a:solidFill>
              </a:rPr>
              <a:t>of energy</a:t>
            </a:r>
          </a:p>
          <a:p>
            <a:pPr lvl="1">
              <a:buFont typeface="Courier New" charset="0"/>
              <a:buChar char="o"/>
            </a:pPr>
            <a:r>
              <a:rPr lang="en-US" sz="3200" dirty="0" smtClean="0">
                <a:solidFill>
                  <a:schemeClr val="tx1"/>
                </a:solidFill>
              </a:rPr>
              <a:t>Duration </a:t>
            </a:r>
            <a:r>
              <a:rPr lang="en-US" sz="3200" dirty="0" smtClean="0">
                <a:solidFill>
                  <a:schemeClr val="tx1"/>
                </a:solidFill>
              </a:rPr>
              <a:t>of impact</a:t>
            </a:r>
          </a:p>
          <a:p>
            <a:pPr lvl="1">
              <a:buFont typeface="Courier New" charset="0"/>
              <a:buChar char="o"/>
            </a:pPr>
            <a:r>
              <a:rPr lang="en-US" sz="3200" dirty="0" smtClean="0">
                <a:solidFill>
                  <a:schemeClr val="tx1"/>
                </a:solidFill>
              </a:rPr>
              <a:t>Surface </a:t>
            </a:r>
            <a:r>
              <a:rPr lang="en-US" sz="3200" dirty="0" smtClean="0">
                <a:solidFill>
                  <a:schemeClr val="tx1"/>
                </a:solidFill>
              </a:rPr>
              <a:t>area</a:t>
            </a:r>
          </a:p>
          <a:p>
            <a:pPr lvl="1">
              <a:buFont typeface="Courier New" charset="0"/>
              <a:buChar char="o"/>
            </a:pPr>
            <a:r>
              <a:rPr lang="en-US" sz="3200" dirty="0" smtClean="0">
                <a:solidFill>
                  <a:schemeClr val="tx1"/>
                </a:solidFill>
              </a:rPr>
              <a:t>Tissue </a:t>
            </a:r>
            <a:r>
              <a:rPr lang="en-US" sz="3200" dirty="0" smtClean="0">
                <a:solidFill>
                  <a:schemeClr val="tx1"/>
                </a:solidFill>
              </a:rPr>
              <a:t>Characteristics</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dirty="0" smtClean="0"/>
              <a:t>Types of Bone Fractures</a:t>
            </a:r>
          </a:p>
        </p:txBody>
      </p:sp>
      <p:sp>
        <p:nvSpPr>
          <p:cNvPr id="30723" name="Rectangle 3"/>
          <p:cNvSpPr>
            <a:spLocks noGrp="1" noChangeArrowheads="1"/>
          </p:cNvSpPr>
          <p:nvPr>
            <p:ph idx="1"/>
          </p:nvPr>
        </p:nvSpPr>
        <p:spPr>
          <a:xfrm>
            <a:off x="628650" y="1371601"/>
            <a:ext cx="7886700" cy="4805362"/>
          </a:xfrm>
        </p:spPr>
        <p:txBody>
          <a:bodyPr>
            <a:normAutofit fontScale="92500" lnSpcReduction="10000"/>
          </a:bodyPr>
          <a:lstStyle/>
          <a:p>
            <a:pPr marL="365760" indent="-283464" eaLnBrk="1" fontAlgn="auto" hangingPunct="1">
              <a:spcAft>
                <a:spcPts val="0"/>
              </a:spcAft>
              <a:buFont typeface="Wingdings 2"/>
              <a:buChar char=""/>
              <a:defRPr/>
            </a:pPr>
            <a:r>
              <a:rPr lang="en-US" dirty="0" smtClean="0"/>
              <a:t>Compound (open) </a:t>
            </a:r>
            <a:r>
              <a:rPr lang="en-US" b="0" dirty="0" smtClean="0"/>
              <a:t>– bone ends penetrate the skin</a:t>
            </a:r>
          </a:p>
          <a:p>
            <a:pPr marL="365760" indent="-283464" eaLnBrk="1" fontAlgn="auto" hangingPunct="1">
              <a:spcAft>
                <a:spcPts val="0"/>
              </a:spcAft>
              <a:buFont typeface="Wingdings 2"/>
              <a:buChar char=""/>
              <a:defRPr/>
            </a:pPr>
            <a:r>
              <a:rPr lang="en-US" dirty="0" smtClean="0"/>
              <a:t>Simple (closed) </a:t>
            </a:r>
            <a:r>
              <a:rPr lang="en-US" b="0" dirty="0" smtClean="0"/>
              <a:t>– bone ends do not penetrate the skin</a:t>
            </a:r>
          </a:p>
          <a:p>
            <a:pPr marL="365760" indent="-283464" eaLnBrk="1" fontAlgn="auto" hangingPunct="1">
              <a:spcAft>
                <a:spcPts val="0"/>
              </a:spcAft>
              <a:buFont typeface="Wingdings 2"/>
              <a:buChar char=""/>
              <a:defRPr/>
            </a:pPr>
            <a:r>
              <a:rPr lang="en-US" dirty="0" smtClean="0"/>
              <a:t>Greenstick</a:t>
            </a:r>
            <a:r>
              <a:rPr lang="en-US" b="0" dirty="0" smtClean="0"/>
              <a:t> – incomplete fracture where one side of the bone breaks and the other side bends; common in children</a:t>
            </a:r>
          </a:p>
          <a:p>
            <a:pPr marL="365760" indent="-283464" eaLnBrk="1" fontAlgn="auto" hangingPunct="1">
              <a:spcAft>
                <a:spcPts val="0"/>
              </a:spcAft>
              <a:buFont typeface="Wingdings 2"/>
              <a:buChar char=""/>
              <a:defRPr/>
            </a:pPr>
            <a:r>
              <a:rPr lang="en-US" dirty="0" smtClean="0"/>
              <a:t>Comminuted</a:t>
            </a:r>
            <a:r>
              <a:rPr lang="en-US" b="0" dirty="0" smtClean="0"/>
              <a:t> – bone fragments into three or more pieces; common in the elderly</a:t>
            </a:r>
          </a:p>
          <a:p>
            <a:pPr marL="365760" indent="-283464" eaLnBrk="1" fontAlgn="auto" hangingPunct="1">
              <a:spcAft>
                <a:spcPts val="0"/>
              </a:spcAft>
              <a:buFont typeface="Wingdings 2"/>
              <a:buChar char=""/>
              <a:defRPr/>
            </a:pPr>
            <a:r>
              <a:rPr lang="en-US" dirty="0" smtClean="0"/>
              <a:t>Compression</a:t>
            </a:r>
            <a:r>
              <a:rPr lang="en-US" b="0" dirty="0" smtClean="0"/>
              <a:t> – bone is crushed; common in porous bones</a:t>
            </a:r>
          </a:p>
          <a:p>
            <a:pPr marL="365760" indent="-283464" eaLnBrk="1" fontAlgn="auto" hangingPunct="1">
              <a:spcAft>
                <a:spcPts val="0"/>
              </a:spcAft>
              <a:buFont typeface="Wingdings 2"/>
              <a:buChar char=""/>
              <a:defRPr/>
            </a:pPr>
            <a:endParaRPr lang="en-US" sz="2800" dirty="0" smtClean="0">
              <a:solidFill>
                <a:srgbClr val="000000"/>
              </a:solidFill>
            </a:endParaRPr>
          </a:p>
          <a:p>
            <a:pPr marL="365760" indent="-283464" eaLnBrk="1" fontAlgn="auto" hangingPunct="1">
              <a:spcAft>
                <a:spcPts val="0"/>
              </a:spcAft>
              <a:buFont typeface="Wingdings 2"/>
              <a:buChar char=""/>
              <a:defRPr/>
            </a:pPr>
            <a:endParaRPr lang="en-US" sz="2800" dirty="0" smtClean="0"/>
          </a:p>
          <a:p>
            <a:pPr marL="365760" indent="-283464" eaLnBrk="1" fontAlgn="auto" hangingPunct="1">
              <a:spcAft>
                <a:spcPts val="0"/>
              </a:spcAft>
              <a:buFont typeface="Wingdings 2"/>
              <a:buChar char=""/>
              <a:defRPr/>
            </a:pPr>
            <a:endParaRPr lang="en-US" sz="2800" dirty="0" smtClean="0">
              <a:solidFill>
                <a:srgbClr val="000000"/>
              </a:solidFill>
              <a:latin typeface="+mj-lt"/>
            </a:endParaRPr>
          </a:p>
        </p:txBody>
      </p:sp>
    </p:spTree>
    <p:extLst>
      <p:ext uri="{BB962C8B-B14F-4D97-AF65-F5344CB8AC3E}">
        <p14:creationId xmlns:p14="http://schemas.microsoft.com/office/powerpoint/2010/main" val="1033857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130000"/>
                  </a:schemeClr>
                </a:solidFill>
              </a:rPr>
              <a:t>Common Types of Fractures</a:t>
            </a:r>
          </a:p>
        </p:txBody>
      </p:sp>
      <p:sp>
        <p:nvSpPr>
          <p:cNvPr id="28675" name="Text Box 3"/>
          <p:cNvSpPr txBox="1">
            <a:spLocks noChangeArrowheads="1"/>
          </p:cNvSpPr>
          <p:nvPr/>
        </p:nvSpPr>
        <p:spPr bwMode="auto">
          <a:xfrm>
            <a:off x="7315200" y="6324600"/>
            <a:ext cx="1600200" cy="274638"/>
          </a:xfrm>
          <a:prstGeom prst="rect">
            <a:avLst/>
          </a:prstGeom>
          <a:noFill/>
          <a:ln w="9525">
            <a:noFill/>
            <a:miter lim="800000"/>
            <a:headEnd/>
            <a:tailEnd/>
          </a:ln>
        </p:spPr>
        <p:txBody>
          <a:bodyPr>
            <a:spAutoFit/>
          </a:bodyPr>
          <a:lstStyle/>
          <a:p>
            <a:pPr algn="r"/>
            <a:r>
              <a:rPr lang="en-US" sz="1200">
                <a:latin typeface="Gill Sans MT" pitchFamily="34" charset="0"/>
              </a:rPr>
              <a:t>Table 6.2.1</a:t>
            </a:r>
          </a:p>
        </p:txBody>
      </p:sp>
      <p:pic>
        <p:nvPicPr>
          <p:cNvPr id="28676" name="Picture 4" descr="06T02_Fractures-1.jpg                                          00022840Macintosh HD                   ABA78158:"/>
          <p:cNvPicPr>
            <a:picLocks noChangeAspect="1" noChangeArrowheads="1"/>
          </p:cNvPicPr>
          <p:nvPr/>
        </p:nvPicPr>
        <p:blipFill>
          <a:blip r:embed="rId3" cstate="print"/>
          <a:srcRect l="500" t="10345" r="500" b="5556"/>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40277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130000"/>
                  </a:schemeClr>
                </a:solidFill>
              </a:rPr>
              <a:t>Common Types of Fractures</a:t>
            </a:r>
          </a:p>
        </p:txBody>
      </p:sp>
      <p:sp>
        <p:nvSpPr>
          <p:cNvPr id="29699" name="Text Box 3"/>
          <p:cNvSpPr txBox="1">
            <a:spLocks noChangeArrowheads="1"/>
          </p:cNvSpPr>
          <p:nvPr/>
        </p:nvSpPr>
        <p:spPr bwMode="auto">
          <a:xfrm>
            <a:off x="7315200" y="6324600"/>
            <a:ext cx="1600200" cy="274638"/>
          </a:xfrm>
          <a:prstGeom prst="rect">
            <a:avLst/>
          </a:prstGeom>
          <a:noFill/>
          <a:ln w="9525">
            <a:noFill/>
            <a:miter lim="800000"/>
            <a:headEnd/>
            <a:tailEnd/>
          </a:ln>
        </p:spPr>
        <p:txBody>
          <a:bodyPr>
            <a:spAutoFit/>
          </a:bodyPr>
          <a:lstStyle/>
          <a:p>
            <a:pPr algn="r"/>
            <a:r>
              <a:rPr lang="en-US" sz="1200">
                <a:latin typeface="Gill Sans MT" pitchFamily="34" charset="0"/>
              </a:rPr>
              <a:t>Table 6.2.2</a:t>
            </a:r>
          </a:p>
        </p:txBody>
      </p:sp>
      <p:pic>
        <p:nvPicPr>
          <p:cNvPr id="29700" name="Picture 4" descr="06T02_Fractures-2.jpg                                          00022C5CMacintosh HD                   ABA78158:"/>
          <p:cNvPicPr>
            <a:picLocks noChangeAspect="1" noChangeArrowheads="1"/>
          </p:cNvPicPr>
          <p:nvPr/>
        </p:nvPicPr>
        <p:blipFill>
          <a:blip r:embed="rId3" cstate="print"/>
          <a:srcRect t="10737" b="5144"/>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891431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130000"/>
                  </a:schemeClr>
                </a:solidFill>
              </a:rPr>
              <a:t>Common Types of Fractures</a:t>
            </a:r>
          </a:p>
        </p:txBody>
      </p:sp>
      <p:sp>
        <p:nvSpPr>
          <p:cNvPr id="30723" name="Text Box 3"/>
          <p:cNvSpPr txBox="1">
            <a:spLocks noChangeArrowheads="1"/>
          </p:cNvSpPr>
          <p:nvPr/>
        </p:nvSpPr>
        <p:spPr bwMode="auto">
          <a:xfrm>
            <a:off x="7315200" y="6324600"/>
            <a:ext cx="1600200" cy="274638"/>
          </a:xfrm>
          <a:prstGeom prst="rect">
            <a:avLst/>
          </a:prstGeom>
          <a:noFill/>
          <a:ln w="9525">
            <a:noFill/>
            <a:miter lim="800000"/>
            <a:headEnd/>
            <a:tailEnd/>
          </a:ln>
        </p:spPr>
        <p:txBody>
          <a:bodyPr>
            <a:spAutoFit/>
          </a:bodyPr>
          <a:lstStyle/>
          <a:p>
            <a:pPr algn="r"/>
            <a:r>
              <a:rPr lang="en-US" sz="1200">
                <a:latin typeface="Gill Sans MT" pitchFamily="34" charset="0"/>
              </a:rPr>
              <a:t>Table 6.2.3</a:t>
            </a:r>
          </a:p>
        </p:txBody>
      </p:sp>
      <p:pic>
        <p:nvPicPr>
          <p:cNvPr id="30724" name="Picture 4" descr="06T02_Fractures-3.jpg                                          00022C5CMacintosh HD                   ABA78158:"/>
          <p:cNvPicPr>
            <a:picLocks noChangeAspect="1" noChangeArrowheads="1"/>
          </p:cNvPicPr>
          <p:nvPr/>
        </p:nvPicPr>
        <p:blipFill>
          <a:blip r:embed="rId3" cstate="print"/>
          <a:srcRect t="10108" b="4886"/>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36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acturetypesimage.jpg"/>
          <p:cNvPicPr>
            <a:picLocks noGrp="1" noChangeAspect="1"/>
          </p:cNvPicPr>
          <p:nvPr>
            <p:ph idx="1"/>
          </p:nvPr>
        </p:nvPicPr>
        <p:blipFill>
          <a:blip r:embed="rId2" cstate="print"/>
          <a:stretch>
            <a:fillRect/>
          </a:stretch>
        </p:blipFill>
        <p:spPr>
          <a:xfrm>
            <a:off x="0" y="11491"/>
            <a:ext cx="9144000" cy="6846509"/>
          </a:xfrm>
        </p:spPr>
      </p:pic>
    </p:spTree>
    <p:extLst>
      <p:ext uri="{BB962C8B-B14F-4D97-AF65-F5344CB8AC3E}">
        <p14:creationId xmlns:p14="http://schemas.microsoft.com/office/powerpoint/2010/main" val="342591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err="1" smtClean="0"/>
              <a:t>Craniocerebral</a:t>
            </a:r>
            <a:r>
              <a:rPr lang="en-US" sz="4300" dirty="0" smtClean="0"/>
              <a:t> </a:t>
            </a:r>
            <a:r>
              <a:rPr lang="en-US" sz="4300" dirty="0" smtClean="0"/>
              <a:t>Trauma</a:t>
            </a:r>
            <a:endParaRPr lang="en-US" sz="4300" dirty="0"/>
          </a:p>
        </p:txBody>
      </p:sp>
      <p:sp>
        <p:nvSpPr>
          <p:cNvPr id="3" name="Content Placeholder 2"/>
          <p:cNvSpPr>
            <a:spLocks noGrp="1"/>
          </p:cNvSpPr>
          <p:nvPr>
            <p:ph idx="1"/>
          </p:nvPr>
        </p:nvSpPr>
        <p:spPr>
          <a:xfrm>
            <a:off x="457200" y="1219200"/>
            <a:ext cx="8382000" cy="5355336"/>
          </a:xfrm>
        </p:spPr>
        <p:txBody>
          <a:bodyPr/>
          <a:lstStyle/>
          <a:p>
            <a:pPr>
              <a:buFont typeface="Arial" charset="0"/>
              <a:buChar char="•"/>
            </a:pPr>
            <a:r>
              <a:rPr lang="en-US" b="1" dirty="0" smtClean="0"/>
              <a:t>Primary </a:t>
            </a:r>
            <a:r>
              <a:rPr lang="en-US" b="1" dirty="0" smtClean="0"/>
              <a:t>brain injury</a:t>
            </a:r>
            <a:r>
              <a:rPr lang="en-US" dirty="0" smtClean="0"/>
              <a:t>: initial trauma causing injury, like a blow to the skull.</a:t>
            </a:r>
          </a:p>
          <a:p>
            <a:pPr>
              <a:buFont typeface="Arial" charset="0"/>
              <a:buChar char="•"/>
            </a:pPr>
            <a:r>
              <a:rPr lang="en-US" b="1" dirty="0" smtClean="0"/>
              <a:t>Secondary </a:t>
            </a:r>
            <a:r>
              <a:rPr lang="en-US" b="1" dirty="0" smtClean="0"/>
              <a:t>brain injury</a:t>
            </a:r>
            <a:r>
              <a:rPr lang="en-US" dirty="0" smtClean="0"/>
              <a:t>: caused by complication of primary injury: infarction, loss of function, epilepsy, etc.</a:t>
            </a:r>
          </a:p>
          <a:p>
            <a:pPr>
              <a:buFont typeface="Arial" charset="0"/>
              <a:buChar char="•"/>
            </a:pPr>
            <a:r>
              <a:rPr lang="en-US" b="1" dirty="0" smtClean="0"/>
              <a:t>Types </a:t>
            </a:r>
            <a:r>
              <a:rPr lang="en-US" b="1" dirty="0" smtClean="0"/>
              <a:t>of brain injury:</a:t>
            </a:r>
          </a:p>
          <a:p>
            <a:pPr>
              <a:buFont typeface="Courier New" charset="0"/>
              <a:buChar char="o"/>
            </a:pPr>
            <a:r>
              <a:rPr lang="en-US" dirty="0" smtClean="0"/>
              <a:t>	</a:t>
            </a:r>
            <a:r>
              <a:rPr lang="en-US" b="1" dirty="0" smtClean="0"/>
              <a:t>Concussion</a:t>
            </a:r>
            <a:r>
              <a:rPr lang="en-US" dirty="0" smtClean="0"/>
              <a:t>: period of lost or altered consciousness that follows a brain injury and period of paralysis of nervous function.</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err="1" smtClean="0"/>
              <a:t>Craniocerebral</a:t>
            </a:r>
            <a:r>
              <a:rPr lang="en-US" sz="4300" dirty="0" smtClean="0"/>
              <a:t> </a:t>
            </a:r>
            <a:r>
              <a:rPr lang="en-US" sz="4300" dirty="0" smtClean="0"/>
              <a:t>Trauma</a:t>
            </a:r>
            <a:endParaRPr lang="en-US" dirty="0"/>
          </a:p>
        </p:txBody>
      </p:sp>
      <p:sp>
        <p:nvSpPr>
          <p:cNvPr id="3" name="Content Placeholder 2"/>
          <p:cNvSpPr>
            <a:spLocks noGrp="1"/>
          </p:cNvSpPr>
          <p:nvPr>
            <p:ph idx="1"/>
          </p:nvPr>
        </p:nvSpPr>
        <p:spPr>
          <a:xfrm>
            <a:off x="628650" y="1371601"/>
            <a:ext cx="7886700" cy="4805362"/>
          </a:xfrm>
        </p:spPr>
        <p:txBody>
          <a:bodyPr>
            <a:normAutofit/>
          </a:bodyPr>
          <a:lstStyle/>
          <a:p>
            <a:pPr marL="828675" indent="-457200" defTabSz="685800">
              <a:buFont typeface="Arial" charset="0"/>
              <a:buChar char="•"/>
            </a:pPr>
            <a:r>
              <a:rPr lang="en-US" b="1" dirty="0" smtClean="0"/>
              <a:t>Coup </a:t>
            </a:r>
            <a:r>
              <a:rPr lang="en-US" b="1" dirty="0" smtClean="0"/>
              <a:t>and </a:t>
            </a:r>
            <a:r>
              <a:rPr lang="en-US" b="1" dirty="0" err="1" smtClean="0"/>
              <a:t>Contrecoup</a:t>
            </a:r>
            <a:r>
              <a:rPr lang="en-US" b="1" dirty="0" smtClean="0"/>
              <a:t> </a:t>
            </a:r>
            <a:r>
              <a:rPr lang="en-US" b="1" dirty="0" smtClean="0"/>
              <a:t>Injuries</a:t>
            </a:r>
            <a:endParaRPr lang="en-US" dirty="0"/>
          </a:p>
          <a:p>
            <a:pPr marL="828675" indent="-457200" defTabSz="685800">
              <a:buFont typeface="Arial" charset="0"/>
              <a:buChar char="•"/>
            </a:pPr>
            <a:r>
              <a:rPr lang="en-US" b="1" dirty="0" smtClean="0"/>
              <a:t>Basal </a:t>
            </a:r>
            <a:r>
              <a:rPr lang="en-US" b="1" dirty="0" smtClean="0"/>
              <a:t>Skull Fracture</a:t>
            </a:r>
            <a:r>
              <a:rPr lang="en-US" dirty="0" smtClean="0"/>
              <a:t>: when hit hard, the area that is directly hit withstands the pressure, but the opposite side </a:t>
            </a:r>
            <a:r>
              <a:rPr lang="en-US" dirty="0" smtClean="0"/>
              <a:t>fractures.</a:t>
            </a:r>
          </a:p>
          <a:p>
            <a:pPr marL="828675" indent="-457200" defTabSz="685800">
              <a:buFont typeface="Arial" charset="0"/>
              <a:buChar char="•"/>
            </a:pPr>
            <a:r>
              <a:rPr lang="en-US" b="1" dirty="0" smtClean="0">
                <a:solidFill>
                  <a:schemeClr val="tx1"/>
                </a:solidFill>
              </a:rPr>
              <a:t>Closed </a:t>
            </a:r>
            <a:r>
              <a:rPr lang="en-US" b="1" dirty="0" smtClean="0">
                <a:solidFill>
                  <a:schemeClr val="tx1"/>
                </a:solidFill>
              </a:rPr>
              <a:t>head injuries</a:t>
            </a:r>
            <a:r>
              <a:rPr lang="en-US" dirty="0" smtClean="0">
                <a:solidFill>
                  <a:schemeClr val="tx1"/>
                </a:solidFill>
              </a:rPr>
              <a:t>: meningeal </a:t>
            </a:r>
            <a:r>
              <a:rPr lang="en-US" dirty="0" smtClean="0">
                <a:solidFill>
                  <a:schemeClr val="tx1"/>
                </a:solidFill>
              </a:rPr>
              <a:t> and </a:t>
            </a:r>
            <a:r>
              <a:rPr lang="en-US" dirty="0" smtClean="0">
                <a:solidFill>
                  <a:schemeClr val="tx1"/>
                </a:solidFill>
              </a:rPr>
              <a:t>vascular protection of brain </a:t>
            </a:r>
            <a:r>
              <a:rPr lang="en-US" dirty="0" smtClean="0">
                <a:solidFill>
                  <a:schemeClr val="tx1"/>
                </a:solidFill>
              </a:rPr>
              <a:t>intact.</a:t>
            </a:r>
          </a:p>
          <a:p>
            <a:pPr marL="828675" indent="-457200" defTabSz="685800">
              <a:buFont typeface="Arial" charset="0"/>
              <a:buChar char="•"/>
            </a:pPr>
            <a:r>
              <a:rPr lang="en-US" sz="3200" b="1" dirty="0" smtClean="0">
                <a:solidFill>
                  <a:schemeClr val="tx1"/>
                </a:solidFill>
              </a:rPr>
              <a:t>Open </a:t>
            </a:r>
            <a:r>
              <a:rPr lang="en-US" sz="3200" b="1" dirty="0" smtClean="0">
                <a:solidFill>
                  <a:schemeClr val="tx1"/>
                </a:solidFill>
              </a:rPr>
              <a:t>head injuries</a:t>
            </a:r>
            <a:r>
              <a:rPr lang="en-US" sz="3200" dirty="0" smtClean="0">
                <a:solidFill>
                  <a:schemeClr val="tx1"/>
                </a:solidFill>
              </a:rPr>
              <a:t>: protection is broken in some way.</a:t>
            </a:r>
            <a:endParaRPr lang="en-US" sz="3200" b="1"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err="1" smtClean="0"/>
              <a:t>Craniocerebral</a:t>
            </a:r>
            <a:r>
              <a:rPr lang="en-US" sz="4300" dirty="0" smtClean="0"/>
              <a:t> </a:t>
            </a:r>
            <a:r>
              <a:rPr lang="en-US" sz="4300" dirty="0" smtClean="0"/>
              <a:t>Trauma</a:t>
            </a:r>
            <a:endParaRPr lang="en-US" sz="3200" dirty="0"/>
          </a:p>
        </p:txBody>
      </p:sp>
      <p:sp>
        <p:nvSpPr>
          <p:cNvPr id="3" name="Content Placeholder 2"/>
          <p:cNvSpPr>
            <a:spLocks noGrp="1"/>
          </p:cNvSpPr>
          <p:nvPr>
            <p:ph idx="1"/>
          </p:nvPr>
        </p:nvSpPr>
        <p:spPr>
          <a:xfrm>
            <a:off x="457200" y="990600"/>
            <a:ext cx="8686800" cy="5867400"/>
          </a:xfrm>
        </p:spPr>
        <p:txBody>
          <a:bodyPr>
            <a:normAutofit/>
          </a:bodyPr>
          <a:lstStyle/>
          <a:p>
            <a:pPr>
              <a:buFont typeface="Arial" charset="0"/>
              <a:buChar char="•"/>
            </a:pPr>
            <a:r>
              <a:rPr lang="en-US" dirty="0" smtClean="0"/>
              <a:t>	</a:t>
            </a:r>
            <a:r>
              <a:rPr lang="en-US" dirty="0" smtClean="0"/>
              <a:t>H</a:t>
            </a:r>
            <a:r>
              <a:rPr lang="en-US" b="1" dirty="0" smtClean="0"/>
              <a:t>ematomas</a:t>
            </a:r>
            <a:r>
              <a:rPr lang="en-US" dirty="0" smtClean="0"/>
              <a:t>:</a:t>
            </a:r>
          </a:p>
          <a:p>
            <a:pPr marL="1130300" lvl="1" indent="-457200">
              <a:buFont typeface="Courier New" charset="0"/>
              <a:buChar char="o"/>
            </a:pPr>
            <a:r>
              <a:rPr lang="en-US" sz="3200" b="1" dirty="0" err="1" smtClean="0">
                <a:solidFill>
                  <a:schemeClr val="tx1"/>
                </a:solidFill>
              </a:rPr>
              <a:t>Extradural</a:t>
            </a:r>
            <a:r>
              <a:rPr lang="en-US" sz="3200" b="1" dirty="0" smtClean="0">
                <a:solidFill>
                  <a:schemeClr val="tx1"/>
                </a:solidFill>
              </a:rPr>
              <a:t> hematoma</a:t>
            </a:r>
            <a:r>
              <a:rPr lang="en-US" sz="3200" dirty="0" smtClean="0">
                <a:solidFill>
                  <a:schemeClr val="tx1"/>
                </a:solidFill>
              </a:rPr>
              <a:t>: artery is blood source.</a:t>
            </a:r>
          </a:p>
          <a:p>
            <a:pPr marL="1130300" lvl="1" indent="-457200">
              <a:buFont typeface="Courier New" charset="0"/>
              <a:buChar char="o"/>
            </a:pPr>
            <a:r>
              <a:rPr lang="en-US" sz="3200" b="1" dirty="0" smtClean="0">
                <a:solidFill>
                  <a:schemeClr val="tx1"/>
                </a:solidFill>
              </a:rPr>
              <a:t>Subdural hematoma</a:t>
            </a:r>
            <a:r>
              <a:rPr lang="en-US" sz="3200" dirty="0" smtClean="0">
                <a:solidFill>
                  <a:schemeClr val="tx1"/>
                </a:solidFill>
              </a:rPr>
              <a:t>: bridging </a:t>
            </a:r>
            <a:r>
              <a:rPr lang="en-US" sz="3200" dirty="0" smtClean="0">
                <a:solidFill>
                  <a:schemeClr val="tx1"/>
                </a:solidFill>
              </a:rPr>
              <a:t>vein </a:t>
            </a:r>
            <a:r>
              <a:rPr lang="en-US" sz="3200" dirty="0" smtClean="0">
                <a:solidFill>
                  <a:schemeClr val="tx1"/>
                </a:solidFill>
              </a:rPr>
              <a:t>is usually the blood </a:t>
            </a:r>
            <a:r>
              <a:rPr lang="en-US" sz="3200" dirty="0" smtClean="0">
                <a:solidFill>
                  <a:schemeClr val="tx1"/>
                </a:solidFill>
              </a:rPr>
              <a:t>source.</a:t>
            </a:r>
          </a:p>
          <a:p>
            <a:pPr marL="1130300" lvl="1" indent="-457200">
              <a:buFont typeface="Courier New" charset="0"/>
              <a:buChar char="o"/>
            </a:pPr>
            <a:r>
              <a:rPr lang="en-US" sz="3200" b="1" dirty="0" smtClean="0">
                <a:solidFill>
                  <a:schemeClr val="tx1"/>
                </a:solidFill>
              </a:rPr>
              <a:t>Acute</a:t>
            </a:r>
            <a:r>
              <a:rPr lang="en-US" sz="3200" dirty="0" smtClean="0">
                <a:solidFill>
                  <a:schemeClr val="tx1"/>
                </a:solidFill>
              </a:rPr>
              <a:t>: develops over 24-48 </a:t>
            </a:r>
            <a:r>
              <a:rPr lang="en-US" sz="3200" dirty="0" smtClean="0">
                <a:solidFill>
                  <a:schemeClr val="tx1"/>
                </a:solidFill>
              </a:rPr>
              <a:t>hours.</a:t>
            </a:r>
          </a:p>
          <a:p>
            <a:pPr marL="1130300" lvl="1" indent="-457200">
              <a:buFont typeface="Courier New" charset="0"/>
              <a:buChar char="o"/>
            </a:pPr>
            <a:r>
              <a:rPr lang="en-US" sz="3200" b="1" dirty="0" err="1" smtClean="0">
                <a:solidFill>
                  <a:schemeClr val="tx1"/>
                </a:solidFill>
              </a:rPr>
              <a:t>Subacute</a:t>
            </a:r>
            <a:r>
              <a:rPr lang="en-US" sz="3200" dirty="0" smtClean="0">
                <a:solidFill>
                  <a:schemeClr val="tx1"/>
                </a:solidFill>
              </a:rPr>
              <a:t>: develops in 48 hours to two </a:t>
            </a:r>
            <a:r>
              <a:rPr lang="en-US" sz="3200" dirty="0" smtClean="0">
                <a:solidFill>
                  <a:schemeClr val="tx1"/>
                </a:solidFill>
              </a:rPr>
              <a:t>weeks.</a:t>
            </a:r>
          </a:p>
          <a:p>
            <a:pPr marL="1130300" lvl="1" indent="-457200">
              <a:buFont typeface="Courier New" charset="0"/>
              <a:buChar char="o"/>
            </a:pPr>
            <a:r>
              <a:rPr lang="en-US" sz="3200" b="1" dirty="0" smtClean="0">
                <a:solidFill>
                  <a:schemeClr val="tx1"/>
                </a:solidFill>
              </a:rPr>
              <a:t>Chronic</a:t>
            </a:r>
            <a:r>
              <a:rPr lang="en-US" sz="3200" dirty="0" smtClean="0">
                <a:solidFill>
                  <a:schemeClr val="tx1"/>
                </a:solidFill>
              </a:rPr>
              <a:t>: slow leak, initial trauma was minor.</a:t>
            </a:r>
          </a:p>
          <a:p>
            <a:pPr>
              <a:buNone/>
            </a:pPr>
            <a:endParaRPr lang="en-US"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t>Hematomas</a:t>
            </a:r>
          </a:p>
        </p:txBody>
      </p:sp>
      <p:pic>
        <p:nvPicPr>
          <p:cNvPr id="551947" name="Picture 11" descr="015003"/>
          <p:cNvPicPr>
            <a:picLocks noChangeAspect="1" noChangeArrowheads="1"/>
          </p:cNvPicPr>
          <p:nvPr/>
        </p:nvPicPr>
        <p:blipFill>
          <a:blip r:embed="rId3" cstate="print"/>
          <a:srcRect/>
          <a:stretch>
            <a:fillRect/>
          </a:stretch>
        </p:blipFill>
        <p:spPr bwMode="auto">
          <a:xfrm>
            <a:off x="0" y="1828800"/>
            <a:ext cx="9143999" cy="5029200"/>
          </a:xfrm>
          <a:prstGeom prst="rect">
            <a:avLst/>
          </a:prstGeom>
          <a:noFill/>
        </p:spPr>
      </p:pic>
    </p:spTree>
    <p:extLst>
      <p:ext uri="{BB962C8B-B14F-4D97-AF65-F5344CB8AC3E}">
        <p14:creationId xmlns:p14="http://schemas.microsoft.com/office/powerpoint/2010/main" val="455388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Subdural (Epidural) Hematomas</a:t>
            </a:r>
          </a:p>
        </p:txBody>
      </p:sp>
      <p:pic>
        <p:nvPicPr>
          <p:cNvPr id="552972" name="Picture 12" descr="015002"/>
          <p:cNvPicPr>
            <a:picLocks noChangeAspect="1" noChangeArrowheads="1"/>
          </p:cNvPicPr>
          <p:nvPr/>
        </p:nvPicPr>
        <p:blipFill>
          <a:blip r:embed="rId3" cstate="print"/>
          <a:srcRect/>
          <a:stretch>
            <a:fillRect/>
          </a:stretch>
        </p:blipFill>
        <p:spPr bwMode="auto">
          <a:xfrm>
            <a:off x="0" y="1905000"/>
            <a:ext cx="9143999" cy="4953000"/>
          </a:xfrm>
          <a:prstGeom prst="rect">
            <a:avLst/>
          </a:prstGeom>
          <a:noFill/>
        </p:spPr>
      </p:pic>
    </p:spTree>
    <p:extLst>
      <p:ext uri="{BB962C8B-B14F-4D97-AF65-F5344CB8AC3E}">
        <p14:creationId xmlns:p14="http://schemas.microsoft.com/office/powerpoint/2010/main" val="11202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7200900" cy="914400"/>
          </a:xfrm>
        </p:spPr>
        <p:txBody>
          <a:bodyPr>
            <a:normAutofit/>
          </a:bodyPr>
          <a:lstStyle/>
          <a:p>
            <a:r>
              <a:rPr lang="en-US" sz="4300" smtClean="0"/>
              <a:t>Wound </a:t>
            </a:r>
            <a:r>
              <a:rPr lang="en-US" sz="4300" dirty="0" smtClean="0"/>
              <a:t>Classification</a:t>
            </a:r>
            <a:endParaRPr lang="en-US" sz="4300" dirty="0"/>
          </a:p>
        </p:txBody>
      </p:sp>
      <p:sp>
        <p:nvSpPr>
          <p:cNvPr id="3" name="Content Placeholder 2"/>
          <p:cNvSpPr>
            <a:spLocks noGrp="1"/>
          </p:cNvSpPr>
          <p:nvPr>
            <p:ph idx="1"/>
          </p:nvPr>
        </p:nvSpPr>
        <p:spPr>
          <a:xfrm>
            <a:off x="685800" y="914400"/>
            <a:ext cx="8458200" cy="5943600"/>
          </a:xfrm>
        </p:spPr>
        <p:txBody>
          <a:bodyPr>
            <a:normAutofit/>
          </a:bodyPr>
          <a:lstStyle/>
          <a:p>
            <a:pPr marL="0" indent="0">
              <a:buNone/>
            </a:pPr>
            <a:r>
              <a:rPr lang="en-US" dirty="0" smtClean="0"/>
              <a:t>Wounds caused by mechanical forces:</a:t>
            </a:r>
          </a:p>
          <a:p>
            <a:pPr lvl="1">
              <a:buFont typeface="Arial" charset="0"/>
              <a:buChar char="•"/>
            </a:pPr>
            <a:r>
              <a:rPr lang="en-US" sz="3200" b="1" dirty="0" smtClean="0"/>
              <a:t>Abrasion</a:t>
            </a:r>
            <a:r>
              <a:rPr lang="en-US" sz="3200" dirty="0" smtClean="0"/>
              <a:t>: epidermis is scraped off, 		</a:t>
            </a:r>
            <a:endParaRPr lang="en-US" sz="3200" dirty="0"/>
          </a:p>
          <a:p>
            <a:pPr marL="342900" lvl="1" indent="0">
              <a:buNone/>
            </a:pPr>
            <a:r>
              <a:rPr lang="en-US" sz="3200" dirty="0" smtClean="0"/>
              <a:t>produced by friction, usually minor.</a:t>
            </a:r>
          </a:p>
          <a:p>
            <a:pPr lvl="1">
              <a:buFont typeface="Arial" charset="0"/>
              <a:buChar char="•"/>
            </a:pPr>
            <a:r>
              <a:rPr lang="en-US" sz="3200" b="1" dirty="0" smtClean="0"/>
              <a:t>Contusion</a:t>
            </a:r>
            <a:r>
              <a:rPr lang="en-US" sz="3200" dirty="0" smtClean="0"/>
              <a:t>: a bruise—blood loss into </a:t>
            </a:r>
            <a:r>
              <a:rPr lang="en-US" sz="3200" dirty="0" smtClean="0"/>
              <a:t>tissue spaces</a:t>
            </a:r>
            <a:r>
              <a:rPr lang="en-US" sz="3200" dirty="0" smtClean="0"/>
              <a:t>, surface is unbroken</a:t>
            </a:r>
            <a:r>
              <a:rPr lang="en-US" sz="2600" dirty="0" smtClean="0"/>
              <a:t>.</a:t>
            </a:r>
          </a:p>
          <a:p>
            <a:pPr marL="1239837" indent="-457200">
              <a:buFont typeface="Courier New" charset="0"/>
              <a:buChar char="o"/>
            </a:pPr>
            <a:r>
              <a:rPr lang="en-US" b="1" dirty="0" smtClean="0">
                <a:solidFill>
                  <a:schemeClr val="tx1"/>
                </a:solidFill>
              </a:rPr>
              <a:t>Hematoma</a:t>
            </a:r>
            <a:r>
              <a:rPr lang="en-US" dirty="0" smtClean="0">
                <a:solidFill>
                  <a:schemeClr val="tx1"/>
                </a:solidFill>
              </a:rPr>
              <a:t>: Focal pooling of blood within a tissue</a:t>
            </a:r>
          </a:p>
          <a:p>
            <a:pPr marL="1239837" indent="-457200">
              <a:buFont typeface="Courier New" charset="0"/>
              <a:buChar char="o"/>
            </a:pPr>
            <a:r>
              <a:rPr lang="en-US" b="1" dirty="0" smtClean="0">
                <a:solidFill>
                  <a:schemeClr val="tx1"/>
                </a:solidFill>
              </a:rPr>
              <a:t>Coup injury</a:t>
            </a:r>
            <a:r>
              <a:rPr lang="en-US" dirty="0" smtClean="0">
                <a:solidFill>
                  <a:schemeClr val="tx1"/>
                </a:solidFill>
              </a:rPr>
              <a:t>: blow to brain causes contusion at site of impact.</a:t>
            </a:r>
          </a:p>
          <a:p>
            <a:pPr marL="1239837" indent="-457200">
              <a:buFont typeface="Courier New" charset="0"/>
              <a:buChar char="o"/>
            </a:pPr>
            <a:r>
              <a:rPr lang="en-US" b="1" dirty="0" err="1" smtClean="0">
                <a:solidFill>
                  <a:schemeClr val="tx1"/>
                </a:solidFill>
              </a:rPr>
              <a:t>Countrecoup</a:t>
            </a:r>
            <a:r>
              <a:rPr lang="en-US" b="1" dirty="0" smtClean="0">
                <a:solidFill>
                  <a:schemeClr val="tx1"/>
                </a:solidFill>
              </a:rPr>
              <a:t> injury</a:t>
            </a:r>
            <a:r>
              <a:rPr lang="en-US" dirty="0" smtClean="0">
                <a:solidFill>
                  <a:schemeClr val="tx1"/>
                </a:solidFill>
              </a:rPr>
              <a:t>: contusion on opposite side of brain due to brain moving in skull.</a:t>
            </a:r>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charset="0"/>
              <a:buChar char="•"/>
            </a:pPr>
            <a:r>
              <a:rPr lang="en-US" dirty="0"/>
              <a:t>Spinal cord trauma</a:t>
            </a:r>
            <a:r>
              <a:rPr lang="en-US" dirty="0" smtClean="0">
                <a:solidFill>
                  <a:schemeClr val="tx1"/>
                </a:solidFill>
              </a:rPr>
              <a:t>: caused by hyperextension, crushing, dislocation.</a:t>
            </a:r>
          </a:p>
          <a:p>
            <a:pPr lvl="1">
              <a:buFont typeface="Courier New" charset="0"/>
              <a:buChar char="o"/>
            </a:pPr>
            <a:r>
              <a:rPr lang="en-US" sz="3200" dirty="0" smtClean="0">
                <a:solidFill>
                  <a:schemeClr val="tx1"/>
                </a:solidFill>
              </a:rPr>
              <a:t> </a:t>
            </a:r>
            <a:r>
              <a:rPr lang="en-US" sz="3200" dirty="0"/>
              <a:t>Spinal shock</a:t>
            </a:r>
            <a:r>
              <a:rPr lang="en-US" sz="3200" dirty="0" smtClean="0">
                <a:solidFill>
                  <a:schemeClr val="tx1"/>
                </a:solidFill>
              </a:rPr>
              <a:t>: loss of function below site of injury</a:t>
            </a:r>
            <a:endParaRPr lang="en-US" sz="3200" dirty="0"/>
          </a:p>
        </p:txBody>
      </p:sp>
    </p:spTree>
    <p:extLst>
      <p:ext uri="{BB962C8B-B14F-4D97-AF65-F5344CB8AC3E}">
        <p14:creationId xmlns:p14="http://schemas.microsoft.com/office/powerpoint/2010/main" val="139609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4"/>
          <p:cNvSpPr>
            <a:spLocks noGrp="1" noChangeArrowheads="1"/>
          </p:cNvSpPr>
          <p:nvPr>
            <p:ph type="title"/>
          </p:nvPr>
        </p:nvSpPr>
        <p:spPr/>
        <p:txBody>
          <a:bodyPr/>
          <a:lstStyle/>
          <a:p>
            <a:r>
              <a:rPr lang="en-US"/>
              <a:t>Spinal Cord Trauma </a:t>
            </a:r>
          </a:p>
        </p:txBody>
      </p:sp>
      <p:sp>
        <p:nvSpPr>
          <p:cNvPr id="560133" name="Rectangle 5"/>
          <p:cNvSpPr>
            <a:spLocks noGrp="1" noChangeArrowheads="1"/>
          </p:cNvSpPr>
          <p:nvPr>
            <p:ph idx="1"/>
          </p:nvPr>
        </p:nvSpPr>
        <p:spPr>
          <a:xfrm>
            <a:off x="914400" y="1371602"/>
            <a:ext cx="7315200" cy="4270374"/>
          </a:xfrm>
        </p:spPr>
        <p:txBody>
          <a:bodyPr>
            <a:normAutofit/>
          </a:bodyPr>
          <a:lstStyle/>
          <a:p>
            <a:r>
              <a:rPr lang="en-US" dirty="0"/>
              <a:t>Most commonly occurs due to vertebral injuries</a:t>
            </a:r>
          </a:p>
          <a:p>
            <a:pPr lvl="1">
              <a:buFont typeface="Courier New" charset="0"/>
              <a:buChar char="o"/>
            </a:pPr>
            <a:r>
              <a:rPr lang="en-US" sz="3200" dirty="0"/>
              <a:t>Simple fracture, compressed fracture, and comminuted fracture and dislocation</a:t>
            </a:r>
          </a:p>
          <a:p>
            <a:r>
              <a:rPr lang="en-US" dirty="0"/>
              <a:t>Traumatic injury of vertebral and neural tissues as a result of compressing, pulling, or shearing forces</a:t>
            </a:r>
          </a:p>
        </p:txBody>
      </p:sp>
    </p:spTree>
    <p:extLst>
      <p:ext uri="{BB962C8B-B14F-4D97-AF65-F5344CB8AC3E}">
        <p14:creationId xmlns:p14="http://schemas.microsoft.com/office/powerpoint/2010/main" val="1850890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p:txBody>
          <a:bodyPr/>
          <a:lstStyle/>
          <a:p>
            <a:r>
              <a:rPr lang="en-US"/>
              <a:t>Spinal Cord Trauma </a:t>
            </a:r>
          </a:p>
        </p:txBody>
      </p:sp>
      <p:sp>
        <p:nvSpPr>
          <p:cNvPr id="609285" name="Rectangle 5"/>
          <p:cNvSpPr>
            <a:spLocks noGrp="1" noChangeArrowheads="1"/>
          </p:cNvSpPr>
          <p:nvPr>
            <p:ph idx="1"/>
          </p:nvPr>
        </p:nvSpPr>
        <p:spPr>
          <a:xfrm>
            <a:off x="914400" y="1143000"/>
            <a:ext cx="8077200" cy="3838575"/>
          </a:xfrm>
        </p:spPr>
        <p:txBody>
          <a:bodyPr>
            <a:normAutofit/>
          </a:bodyPr>
          <a:lstStyle/>
          <a:p>
            <a:r>
              <a:rPr lang="en-US" dirty="0"/>
              <a:t>Most common locations: cervical (1, 2, 4-7), and T1-L2 lumbar vertebrae</a:t>
            </a:r>
          </a:p>
          <a:p>
            <a:pPr lvl="1">
              <a:buFont typeface="Courier New" charset="0"/>
              <a:buChar char="o"/>
            </a:pPr>
            <a:r>
              <a:rPr lang="en-US" sz="3200" dirty="0"/>
              <a:t>Locations reflect most mobile portions of vertebral column and the locations where the spinal cord occupies most of the vertebral canal</a:t>
            </a:r>
          </a:p>
        </p:txBody>
      </p:sp>
    </p:spTree>
    <p:extLst>
      <p:ext uri="{BB962C8B-B14F-4D97-AF65-F5344CB8AC3E}">
        <p14:creationId xmlns:p14="http://schemas.microsoft.com/office/powerpoint/2010/main" val="243464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Spinal Cord Trauma </a:t>
            </a:r>
          </a:p>
        </p:txBody>
      </p:sp>
      <p:pic>
        <p:nvPicPr>
          <p:cNvPr id="561166" name="Picture 14" descr="015004"/>
          <p:cNvPicPr>
            <a:picLocks noChangeAspect="1" noChangeArrowheads="1"/>
          </p:cNvPicPr>
          <p:nvPr/>
        </p:nvPicPr>
        <p:blipFill>
          <a:blip r:embed="rId3" cstate="print"/>
          <a:srcRect/>
          <a:stretch>
            <a:fillRect/>
          </a:stretch>
        </p:blipFill>
        <p:spPr bwMode="auto">
          <a:xfrm>
            <a:off x="0" y="1143000"/>
            <a:ext cx="9067800" cy="5714999"/>
          </a:xfrm>
          <a:prstGeom prst="rect">
            <a:avLst/>
          </a:prstGeom>
          <a:noFill/>
        </p:spPr>
      </p:pic>
    </p:spTree>
    <p:extLst>
      <p:ext uri="{BB962C8B-B14F-4D97-AF65-F5344CB8AC3E}">
        <p14:creationId xmlns:p14="http://schemas.microsoft.com/office/powerpoint/2010/main" val="1516459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en-US"/>
              <a:t>Spinal Cord Trauma </a:t>
            </a:r>
          </a:p>
        </p:txBody>
      </p:sp>
      <p:pic>
        <p:nvPicPr>
          <p:cNvPr id="610310" name="Picture 6" descr="015005"/>
          <p:cNvPicPr>
            <a:picLocks noChangeAspect="1" noChangeArrowheads="1"/>
          </p:cNvPicPr>
          <p:nvPr/>
        </p:nvPicPr>
        <p:blipFill>
          <a:blip r:embed="rId3" cstate="print"/>
          <a:srcRect/>
          <a:stretch>
            <a:fillRect/>
          </a:stretch>
        </p:blipFill>
        <p:spPr bwMode="auto">
          <a:xfrm>
            <a:off x="76200" y="1066800"/>
            <a:ext cx="9067800" cy="5791200"/>
          </a:xfrm>
          <a:prstGeom prst="rect">
            <a:avLst/>
          </a:prstGeom>
          <a:noFill/>
        </p:spPr>
      </p:pic>
    </p:spTree>
    <p:extLst>
      <p:ext uri="{BB962C8B-B14F-4D97-AF65-F5344CB8AC3E}">
        <p14:creationId xmlns:p14="http://schemas.microsoft.com/office/powerpoint/2010/main" val="1674566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a:t>Spinal Cord Trauma </a:t>
            </a:r>
          </a:p>
        </p:txBody>
      </p:sp>
      <p:pic>
        <p:nvPicPr>
          <p:cNvPr id="562190" name="Picture 14" descr="015006"/>
          <p:cNvPicPr>
            <a:picLocks noChangeAspect="1" noChangeArrowheads="1"/>
          </p:cNvPicPr>
          <p:nvPr/>
        </p:nvPicPr>
        <p:blipFill>
          <a:blip r:embed="rId3" cstate="print"/>
          <a:srcRect/>
          <a:stretch>
            <a:fillRect/>
          </a:stretch>
        </p:blipFill>
        <p:spPr bwMode="auto">
          <a:xfrm>
            <a:off x="0" y="1219201"/>
            <a:ext cx="9144000" cy="5638800"/>
          </a:xfrm>
          <a:prstGeom prst="rect">
            <a:avLst/>
          </a:prstGeom>
          <a:noFill/>
        </p:spPr>
      </p:pic>
    </p:spTree>
    <p:extLst>
      <p:ext uri="{BB962C8B-B14F-4D97-AF65-F5344CB8AC3E}">
        <p14:creationId xmlns:p14="http://schemas.microsoft.com/office/powerpoint/2010/main" val="488649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a:t>Spinal Cord Trauma </a:t>
            </a:r>
          </a:p>
        </p:txBody>
      </p:sp>
      <p:pic>
        <p:nvPicPr>
          <p:cNvPr id="611334" name="Picture 6" descr="015007"/>
          <p:cNvPicPr>
            <a:picLocks noChangeAspect="1" noChangeArrowheads="1"/>
          </p:cNvPicPr>
          <p:nvPr/>
        </p:nvPicPr>
        <p:blipFill>
          <a:blip r:embed="rId3" cstate="print"/>
          <a:srcRect/>
          <a:stretch>
            <a:fillRect/>
          </a:stretch>
        </p:blipFill>
        <p:spPr bwMode="auto">
          <a:xfrm>
            <a:off x="0" y="1066800"/>
            <a:ext cx="9144000" cy="5867400"/>
          </a:xfrm>
          <a:prstGeom prst="rect">
            <a:avLst/>
          </a:prstGeom>
          <a:noFill/>
        </p:spPr>
      </p:pic>
    </p:spTree>
    <p:extLst>
      <p:ext uri="{BB962C8B-B14F-4D97-AF65-F5344CB8AC3E}">
        <p14:creationId xmlns:p14="http://schemas.microsoft.com/office/powerpoint/2010/main" val="1485381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6" name="Rectangle 6"/>
          <p:cNvSpPr>
            <a:spLocks noGrp="1" noChangeArrowheads="1"/>
          </p:cNvSpPr>
          <p:nvPr>
            <p:ph type="title"/>
          </p:nvPr>
        </p:nvSpPr>
        <p:spPr/>
        <p:txBody>
          <a:bodyPr/>
          <a:lstStyle/>
          <a:p>
            <a:r>
              <a:rPr lang="en-US"/>
              <a:t>Spinal Cord Trauma </a:t>
            </a:r>
          </a:p>
        </p:txBody>
      </p:sp>
      <p:sp>
        <p:nvSpPr>
          <p:cNvPr id="563207" name="Rectangle 7"/>
          <p:cNvSpPr>
            <a:spLocks noGrp="1" noChangeArrowheads="1"/>
          </p:cNvSpPr>
          <p:nvPr>
            <p:ph idx="1"/>
          </p:nvPr>
        </p:nvSpPr>
        <p:spPr>
          <a:xfrm>
            <a:off x="914400" y="1219200"/>
            <a:ext cx="7315200" cy="4648200"/>
          </a:xfrm>
        </p:spPr>
        <p:txBody>
          <a:bodyPr>
            <a:noAutofit/>
          </a:bodyPr>
          <a:lstStyle/>
          <a:p>
            <a:r>
              <a:rPr lang="en-US" dirty="0"/>
              <a:t>Spinal shock</a:t>
            </a:r>
          </a:p>
          <a:p>
            <a:pPr lvl="1">
              <a:buFont typeface="Courier New" charset="0"/>
              <a:buChar char="o"/>
            </a:pPr>
            <a:r>
              <a:rPr lang="en-US" sz="3200" dirty="0"/>
              <a:t>Normal activity of the spinal cord ceases at and below the level of injury. Sites lack continuous nervous discharges from the brain.</a:t>
            </a:r>
          </a:p>
          <a:p>
            <a:pPr lvl="1">
              <a:buFont typeface="Courier New" charset="0"/>
              <a:buChar char="o"/>
            </a:pPr>
            <a:r>
              <a:rPr lang="en-US" sz="3200" dirty="0"/>
              <a:t>Complete loss of reflex function (skeletal, bladder, bowel, sexual function, thermal control, and autonomic control) below level of lesion</a:t>
            </a:r>
          </a:p>
        </p:txBody>
      </p:sp>
    </p:spTree>
    <p:extLst>
      <p:ext uri="{BB962C8B-B14F-4D97-AF65-F5344CB8AC3E}">
        <p14:creationId xmlns:p14="http://schemas.microsoft.com/office/powerpoint/2010/main" val="521406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Spinal Cord Trauma </a:t>
            </a:r>
          </a:p>
        </p:txBody>
      </p:sp>
      <p:sp>
        <p:nvSpPr>
          <p:cNvPr id="564227" name="Rectangle 3"/>
          <p:cNvSpPr>
            <a:spLocks noGrp="1" noChangeArrowheads="1"/>
          </p:cNvSpPr>
          <p:nvPr>
            <p:ph idx="1"/>
          </p:nvPr>
        </p:nvSpPr>
        <p:spPr>
          <a:xfrm>
            <a:off x="914400" y="1371602"/>
            <a:ext cx="7315200" cy="4683124"/>
          </a:xfrm>
        </p:spPr>
        <p:txBody>
          <a:bodyPr>
            <a:normAutofit/>
          </a:bodyPr>
          <a:lstStyle/>
          <a:p>
            <a:r>
              <a:rPr lang="en-US" dirty="0"/>
              <a:t>Paraplegia</a:t>
            </a:r>
          </a:p>
          <a:p>
            <a:r>
              <a:rPr lang="en-US" dirty="0"/>
              <a:t>Quadriplegia</a:t>
            </a:r>
          </a:p>
          <a:p>
            <a:r>
              <a:rPr lang="en-US" dirty="0" smtClean="0"/>
              <a:t>Autonomic </a:t>
            </a:r>
            <a:r>
              <a:rPr lang="en-US" dirty="0" err="1"/>
              <a:t>hyperreflexia</a:t>
            </a:r>
            <a:r>
              <a:rPr lang="en-US" dirty="0"/>
              <a:t> (</a:t>
            </a:r>
            <a:r>
              <a:rPr lang="en-US" dirty="0" err="1"/>
              <a:t>dysreflexia</a:t>
            </a:r>
            <a:r>
              <a:rPr lang="en-US" dirty="0" smtClean="0"/>
              <a:t>)</a:t>
            </a:r>
          </a:p>
        </p:txBody>
      </p:sp>
    </p:spTree>
    <p:extLst>
      <p:ext uri="{BB962C8B-B14F-4D97-AF65-F5344CB8AC3E}">
        <p14:creationId xmlns:p14="http://schemas.microsoft.com/office/powerpoint/2010/main" val="1570714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1219200"/>
            <a:ext cx="7886700" cy="4957763"/>
          </a:xfrm>
        </p:spPr>
        <p:txBody>
          <a:bodyPr>
            <a:noAutofit/>
          </a:bodyPr>
          <a:lstStyle/>
          <a:p>
            <a:r>
              <a:rPr lang="en-US" sz="2800" dirty="0"/>
              <a:t>Autonomic </a:t>
            </a:r>
            <a:r>
              <a:rPr lang="en-US" sz="2800" dirty="0" err="1"/>
              <a:t>dysreflexia</a:t>
            </a:r>
            <a:r>
              <a:rPr lang="en-US" sz="2800" dirty="0"/>
              <a:t> means an over-activity of the Autonomic Nervous </a:t>
            </a:r>
            <a:r>
              <a:rPr lang="en-US" sz="2800" dirty="0" smtClean="0"/>
              <a:t>System.</a:t>
            </a:r>
          </a:p>
          <a:p>
            <a:r>
              <a:rPr lang="en-US" sz="2800" dirty="0" smtClean="0"/>
              <a:t>It </a:t>
            </a:r>
            <a:r>
              <a:rPr lang="en-US" sz="2800" dirty="0"/>
              <a:t>can occur when an irritating stimulus is introduced to the body below the level of spinal cord injury, such as an overfull bladder. The stimulus sends nerve impulses to the spinal cord, where they travel upward until they are blocked by the Lesion at the level of injury. </a:t>
            </a:r>
            <a:r>
              <a:rPr lang="en-US" sz="2800" dirty="0" smtClean="0"/>
              <a:t>Since </a:t>
            </a:r>
            <a:r>
              <a:rPr lang="en-US" sz="2800" dirty="0"/>
              <a:t>the impulses cannot reach the brain, a Reflex is activated that increases activity of the sympathetic portion of autonomic nervous system.</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3068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74638"/>
            <a:ext cx="8639175" cy="639762"/>
          </a:xfrm>
        </p:spPr>
        <p:txBody>
          <a:bodyPr>
            <a:normAutofit fontScale="90000"/>
          </a:bodyPr>
          <a:lstStyle/>
          <a:p>
            <a:pPr eaLnBrk="1" hangingPunct="1"/>
            <a:r>
              <a:rPr lang="en-US" smtClean="0"/>
              <a:t>Manifestations of Cellular Injury</a:t>
            </a:r>
            <a:endParaRPr lang="en-GB" smtClean="0"/>
          </a:p>
        </p:txBody>
      </p:sp>
      <p:pic>
        <p:nvPicPr>
          <p:cNvPr id="38915" name="Picture 6" descr="003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456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Thoracic </a:t>
            </a:r>
            <a:r>
              <a:rPr lang="en-US" sz="4300" dirty="0" smtClean="0"/>
              <a:t>Trauma</a:t>
            </a:r>
            <a:endParaRPr lang="en-US" sz="4300" dirty="0"/>
          </a:p>
        </p:txBody>
      </p:sp>
      <p:sp>
        <p:nvSpPr>
          <p:cNvPr id="3" name="Content Placeholder 2"/>
          <p:cNvSpPr>
            <a:spLocks noGrp="1"/>
          </p:cNvSpPr>
          <p:nvPr>
            <p:ph idx="1"/>
          </p:nvPr>
        </p:nvSpPr>
        <p:spPr>
          <a:xfrm>
            <a:off x="457200" y="1219200"/>
            <a:ext cx="8686800" cy="5943600"/>
          </a:xfrm>
        </p:spPr>
        <p:txBody>
          <a:bodyPr>
            <a:normAutofit/>
          </a:bodyPr>
          <a:lstStyle/>
          <a:p>
            <a:pPr>
              <a:buFont typeface="Arial" charset="0"/>
              <a:buChar char="•"/>
            </a:pPr>
            <a:r>
              <a:rPr lang="en-US" b="1" dirty="0" smtClean="0"/>
              <a:t> Flail </a:t>
            </a:r>
            <a:r>
              <a:rPr lang="en-US" b="1" dirty="0" smtClean="0"/>
              <a:t>Chest</a:t>
            </a:r>
            <a:r>
              <a:rPr lang="en-US" dirty="0" smtClean="0"/>
              <a:t>: three or more adjacent ribs are fractured and section can move independently.</a:t>
            </a:r>
          </a:p>
          <a:p>
            <a:pPr lvl="1">
              <a:buFont typeface="Courier New" charset="0"/>
              <a:buChar char="o"/>
            </a:pPr>
            <a:r>
              <a:rPr lang="en-US" dirty="0" smtClean="0">
                <a:solidFill>
                  <a:schemeClr val="tx1"/>
                </a:solidFill>
              </a:rPr>
              <a:t>Can result in hypoxemia and </a:t>
            </a:r>
            <a:r>
              <a:rPr lang="en-US" dirty="0" err="1" smtClean="0">
                <a:solidFill>
                  <a:schemeClr val="tx1"/>
                </a:solidFill>
              </a:rPr>
              <a:t>hypercapnia</a:t>
            </a:r>
            <a:r>
              <a:rPr lang="en-US" dirty="0" smtClean="0">
                <a:solidFill>
                  <a:schemeClr val="tx1"/>
                </a:solidFill>
              </a:rPr>
              <a:t> due to hypoventilation.</a:t>
            </a:r>
          </a:p>
          <a:p>
            <a:pPr>
              <a:buFont typeface="Arial" charset="0"/>
              <a:buChar char="•"/>
            </a:pPr>
            <a:r>
              <a:rPr lang="en-US" dirty="0"/>
              <a:t> </a:t>
            </a:r>
            <a:r>
              <a:rPr lang="en-US" b="1" dirty="0" smtClean="0"/>
              <a:t>Closed </a:t>
            </a:r>
            <a:r>
              <a:rPr lang="en-US" b="1" dirty="0" smtClean="0"/>
              <a:t>pneumothorax</a:t>
            </a:r>
            <a:r>
              <a:rPr lang="en-US" dirty="0" smtClean="0"/>
              <a:t>: fractured ribs puncture lung and allow air into pleural space, but chest wall is not open to atmospheric air.</a:t>
            </a:r>
          </a:p>
          <a:p>
            <a:pPr>
              <a:buFont typeface="Arial" charset="0"/>
              <a:buChar char="•"/>
            </a:pPr>
            <a:r>
              <a:rPr lang="en-US" b="1" dirty="0" smtClean="0"/>
              <a:t>Open </a:t>
            </a:r>
            <a:r>
              <a:rPr lang="en-US" b="1" dirty="0" smtClean="0"/>
              <a:t>pneumothorax</a:t>
            </a:r>
            <a:r>
              <a:rPr lang="en-US" dirty="0" smtClean="0"/>
              <a:t>: atmospheric air enters pleural space directly through opening.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Thoracic </a:t>
            </a:r>
            <a:r>
              <a:rPr lang="en-US" sz="4300" dirty="0" smtClean="0"/>
              <a:t>Trauma</a:t>
            </a:r>
            <a:endParaRPr lang="en-US" dirty="0"/>
          </a:p>
        </p:txBody>
      </p:sp>
      <p:sp>
        <p:nvSpPr>
          <p:cNvPr id="3" name="Content Placeholder 2"/>
          <p:cNvSpPr>
            <a:spLocks noGrp="1"/>
          </p:cNvSpPr>
          <p:nvPr>
            <p:ph idx="1"/>
          </p:nvPr>
        </p:nvSpPr>
        <p:spPr>
          <a:xfrm>
            <a:off x="628650" y="1219200"/>
            <a:ext cx="7886700" cy="4957763"/>
          </a:xfrm>
        </p:spPr>
        <p:txBody>
          <a:bodyPr>
            <a:normAutofit lnSpcReduction="10000"/>
          </a:bodyPr>
          <a:lstStyle/>
          <a:p>
            <a:pPr>
              <a:buFont typeface="Arial" charset="0"/>
              <a:buChar char="•"/>
            </a:pPr>
            <a:r>
              <a:rPr lang="en-US" sz="3000" b="1" dirty="0" smtClean="0"/>
              <a:t>Tension </a:t>
            </a:r>
            <a:r>
              <a:rPr lang="en-US" sz="3000" b="1" dirty="0" smtClean="0"/>
              <a:t>pneumothorax</a:t>
            </a:r>
            <a:r>
              <a:rPr lang="en-US" sz="3000" dirty="0" smtClean="0"/>
              <a:t>: chest wound closes during expiration, causing increased pressure in one pleural cavity.</a:t>
            </a:r>
          </a:p>
          <a:p>
            <a:pPr lvl="1">
              <a:buFont typeface="Courier New" charset="0"/>
              <a:buChar char="o"/>
            </a:pPr>
            <a:r>
              <a:rPr lang="en-US" sz="3000" dirty="0" smtClean="0">
                <a:solidFill>
                  <a:schemeClr val="tx1"/>
                </a:solidFill>
              </a:rPr>
              <a:t>This forces the collapsed lung, heart, and other structures into the other pleural cavity.</a:t>
            </a:r>
          </a:p>
          <a:p>
            <a:pPr>
              <a:buFont typeface="Arial" charset="0"/>
              <a:buChar char="•"/>
            </a:pPr>
            <a:r>
              <a:rPr lang="en-US" sz="3000" b="1" dirty="0" err="1" smtClean="0"/>
              <a:t>Hemothorax</a:t>
            </a:r>
            <a:r>
              <a:rPr lang="en-US" sz="3000" dirty="0" smtClean="0"/>
              <a:t>: blood in the pleural space.</a:t>
            </a:r>
          </a:p>
          <a:p>
            <a:pPr>
              <a:buFont typeface="Arial" charset="0"/>
              <a:buChar char="•"/>
            </a:pPr>
            <a:r>
              <a:rPr lang="en-US" sz="3000" dirty="0" smtClean="0"/>
              <a:t>Ruptures </a:t>
            </a:r>
            <a:r>
              <a:rPr lang="en-US" sz="3000" dirty="0" smtClean="0"/>
              <a:t>in the diaphragm can cause      herniation, usually on the left side.</a:t>
            </a:r>
          </a:p>
          <a:p>
            <a:pPr>
              <a:buFont typeface="Arial" charset="0"/>
              <a:buChar char="•"/>
              <a:tabLst>
                <a:tab pos="511175" algn="l"/>
              </a:tabLst>
            </a:pPr>
            <a:r>
              <a:rPr lang="en-US" sz="3000" dirty="0" smtClean="0"/>
              <a:t>Cardiac </a:t>
            </a:r>
            <a:r>
              <a:rPr lang="en-US" sz="3000" dirty="0" smtClean="0"/>
              <a:t>wounds often involve laceration of the   aorta or vena </a:t>
            </a:r>
            <a:r>
              <a:rPr lang="en-US" sz="3000" dirty="0" err="1" smtClean="0"/>
              <a:t>cavae</a:t>
            </a:r>
            <a:r>
              <a:rPr lang="en-US" sz="3000"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46397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idx="4294967295"/>
          </p:nvPr>
        </p:nvSpPr>
        <p:spPr>
          <a:xfrm>
            <a:off x="0" y="457200"/>
            <a:ext cx="7315200" cy="1066800"/>
          </a:xfrm>
        </p:spPr>
        <p:txBody>
          <a:bodyPr/>
          <a:lstStyle/>
          <a:p>
            <a:pPr eaLnBrk="1" hangingPunct="1"/>
            <a:r>
              <a:rPr lang="en-US" smtClean="0"/>
              <a:t>Flail Chest</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79765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213401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idx="4294967295"/>
          </p:nvPr>
        </p:nvSpPr>
        <p:spPr>
          <a:xfrm>
            <a:off x="0" y="457200"/>
            <a:ext cx="7315200" cy="685800"/>
          </a:xfrm>
        </p:spPr>
        <p:txBody>
          <a:bodyPr/>
          <a:lstStyle/>
          <a:p>
            <a:pPr algn="ctr" eaLnBrk="1" hangingPunct="1"/>
            <a:r>
              <a:rPr lang="en-US" dirty="0" smtClean="0"/>
              <a:t>             </a:t>
            </a:r>
            <a:r>
              <a:rPr lang="en-US" b="1" dirty="0" smtClean="0">
                <a:latin typeface="Arial Rounded MT Bold" charset="0"/>
                <a:ea typeface="Arial Rounded MT Bold" charset="0"/>
                <a:cs typeface="Arial Rounded MT Bold" charset="0"/>
              </a:rPr>
              <a:t>Pneumothorax</a:t>
            </a:r>
          </a:p>
        </p:txBody>
      </p:sp>
      <p:pic>
        <p:nvPicPr>
          <p:cNvPr id="20483" name="Picture 5" descr="026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125"/>
            <a:ext cx="91440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79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1890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43796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22845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27953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9" y="0"/>
            <a:ext cx="9150189" cy="6858000"/>
          </a:xfrm>
        </p:spPr>
      </p:pic>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32664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Abdominal </a:t>
            </a:r>
            <a:r>
              <a:rPr lang="en-US" sz="4300" dirty="0" smtClean="0"/>
              <a:t>Trauma</a:t>
            </a:r>
            <a:endParaRPr lang="en-US" sz="4300" dirty="0"/>
          </a:p>
        </p:txBody>
      </p:sp>
      <p:sp>
        <p:nvSpPr>
          <p:cNvPr id="3" name="Content Placeholder 2"/>
          <p:cNvSpPr>
            <a:spLocks noGrp="1"/>
          </p:cNvSpPr>
          <p:nvPr>
            <p:ph idx="1"/>
          </p:nvPr>
        </p:nvSpPr>
        <p:spPr>
          <a:xfrm>
            <a:off x="628650" y="1143000"/>
            <a:ext cx="7886700" cy="5033963"/>
          </a:xfrm>
        </p:spPr>
        <p:txBody>
          <a:bodyPr>
            <a:normAutofit/>
          </a:bodyPr>
          <a:lstStyle/>
          <a:p>
            <a:pPr>
              <a:buFont typeface="Arial" charset="0"/>
              <a:buChar char="•"/>
            </a:pPr>
            <a:r>
              <a:rPr lang="en-US" dirty="0" err="1" smtClean="0"/>
              <a:t>Nonpenetrating</a:t>
            </a:r>
            <a:r>
              <a:rPr lang="en-US" dirty="0" smtClean="0"/>
              <a:t> </a:t>
            </a:r>
            <a:r>
              <a:rPr lang="en-US" dirty="0" smtClean="0"/>
              <a:t>trauma can cause contusion, laceration, or rupture of abdominal viscera.</a:t>
            </a:r>
          </a:p>
          <a:p>
            <a:pPr>
              <a:buFont typeface="Arial" charset="0"/>
              <a:buChar char="•"/>
            </a:pPr>
            <a:r>
              <a:rPr lang="en-US" dirty="0" smtClean="0"/>
              <a:t>The </a:t>
            </a:r>
            <a:r>
              <a:rPr lang="en-US" dirty="0" smtClean="0"/>
              <a:t>spleen is the most often damaged organ in cases of blunt trauma.</a:t>
            </a:r>
          </a:p>
          <a:p>
            <a:pPr>
              <a:buFont typeface="Arial" charset="0"/>
              <a:buChar char="•"/>
            </a:pPr>
            <a:r>
              <a:rPr lang="en-US" dirty="0" smtClean="0"/>
              <a:t>Penetrating </a:t>
            </a:r>
            <a:r>
              <a:rPr lang="en-US" dirty="0" smtClean="0"/>
              <a:t>wounds increase risk of abdominal infection.</a:t>
            </a:r>
          </a:p>
          <a:p>
            <a:pPr>
              <a:buFont typeface="Arial" charset="0"/>
              <a:buChar char="•"/>
            </a:pPr>
            <a:r>
              <a:rPr lang="en-US" b="1" dirty="0" smtClean="0">
                <a:solidFill>
                  <a:schemeClr val="tx1"/>
                </a:solidFill>
              </a:rPr>
              <a:t>Evisceration</a:t>
            </a:r>
            <a:r>
              <a:rPr lang="en-US" dirty="0" smtClean="0">
                <a:solidFill>
                  <a:schemeClr val="tx1"/>
                </a:solidFill>
              </a:rPr>
              <a:t>: large wall defect allows abdominal organs to escape from abdomen.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Trauma </a:t>
            </a:r>
            <a:r>
              <a:rPr lang="en-US" sz="4300" dirty="0" smtClean="0"/>
              <a:t>in Athletics</a:t>
            </a:r>
            <a:endParaRPr lang="en-US" sz="4300" dirty="0"/>
          </a:p>
        </p:txBody>
      </p:sp>
      <p:sp>
        <p:nvSpPr>
          <p:cNvPr id="3" name="Content Placeholder 2"/>
          <p:cNvSpPr>
            <a:spLocks noGrp="1"/>
          </p:cNvSpPr>
          <p:nvPr>
            <p:ph idx="1"/>
          </p:nvPr>
        </p:nvSpPr>
        <p:spPr>
          <a:xfrm>
            <a:off x="457200" y="1371601"/>
            <a:ext cx="8686800" cy="5714999"/>
          </a:xfrm>
        </p:spPr>
        <p:txBody>
          <a:bodyPr>
            <a:noAutofit/>
          </a:bodyPr>
          <a:lstStyle/>
          <a:p>
            <a:pPr>
              <a:buFont typeface="Arial" charset="0"/>
              <a:buChar char="•"/>
            </a:pPr>
            <a:r>
              <a:rPr lang="en-US" b="1" dirty="0" smtClean="0"/>
              <a:t>Stress </a:t>
            </a:r>
            <a:r>
              <a:rPr lang="en-US" b="1" dirty="0" smtClean="0"/>
              <a:t>fracture</a:t>
            </a:r>
            <a:r>
              <a:rPr lang="en-US" dirty="0" smtClean="0"/>
              <a:t>: overuse injury, load is not enough to cause acute fracture, but exceed that level that the bone can absorb without damage.</a:t>
            </a:r>
          </a:p>
          <a:p>
            <a:pPr>
              <a:buFont typeface="Arial" charset="0"/>
              <a:buChar char="•"/>
            </a:pPr>
            <a:r>
              <a:rPr lang="en-US" dirty="0" smtClean="0"/>
              <a:t>Ligaments</a:t>
            </a:r>
            <a:r>
              <a:rPr lang="en-US" dirty="0" smtClean="0"/>
              <a:t>: </a:t>
            </a:r>
            <a:r>
              <a:rPr lang="en-US" b="1" dirty="0" smtClean="0"/>
              <a:t>partial </a:t>
            </a:r>
            <a:r>
              <a:rPr lang="en-US" dirty="0" smtClean="0"/>
              <a:t>or </a:t>
            </a:r>
            <a:r>
              <a:rPr lang="en-US" b="1" dirty="0" smtClean="0"/>
              <a:t>complete tears</a:t>
            </a:r>
            <a:r>
              <a:rPr lang="en-US" dirty="0" smtClean="0"/>
              <a:t> of ligaments due to excessive stresses.</a:t>
            </a:r>
          </a:p>
          <a:p>
            <a:pPr lvl="1">
              <a:buFont typeface="Courier New" charset="0"/>
              <a:buChar char="o"/>
            </a:pPr>
            <a:r>
              <a:rPr lang="en-US" sz="3200" b="1" dirty="0" smtClean="0">
                <a:solidFill>
                  <a:schemeClr val="tx1"/>
                </a:solidFill>
              </a:rPr>
              <a:t>Avulsion fracture</a:t>
            </a:r>
            <a:r>
              <a:rPr lang="en-US" sz="3200" dirty="0" smtClean="0">
                <a:solidFill>
                  <a:schemeClr val="tx1"/>
                </a:solidFill>
              </a:rPr>
              <a:t>: ligament is intact but pulls off a section of bone at its attachment si</a:t>
            </a:r>
            <a:r>
              <a:rPr lang="en-US" dirty="0" smtClean="0">
                <a:solidFill>
                  <a:schemeClr val="tx1"/>
                </a:solidFill>
              </a:rPr>
              <a:t>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Trauma in </a:t>
            </a:r>
            <a:r>
              <a:rPr lang="en-US" sz="4300" dirty="0" smtClean="0"/>
              <a:t>Athletics</a:t>
            </a:r>
            <a:endParaRPr lang="en-US" dirty="0"/>
          </a:p>
        </p:txBody>
      </p:sp>
      <p:sp>
        <p:nvSpPr>
          <p:cNvPr id="3" name="Content Placeholder 2"/>
          <p:cNvSpPr>
            <a:spLocks noGrp="1"/>
          </p:cNvSpPr>
          <p:nvPr>
            <p:ph idx="1"/>
          </p:nvPr>
        </p:nvSpPr>
        <p:spPr>
          <a:xfrm>
            <a:off x="628650" y="1143000"/>
            <a:ext cx="7886700" cy="6096000"/>
          </a:xfrm>
        </p:spPr>
        <p:txBody>
          <a:bodyPr>
            <a:normAutofit/>
          </a:bodyPr>
          <a:lstStyle/>
          <a:p>
            <a:pPr>
              <a:buFont typeface="Arial" charset="0"/>
              <a:buChar char="•"/>
            </a:pPr>
            <a:r>
              <a:rPr lang="en-US" sz="2800" dirty="0" smtClean="0"/>
              <a:t>Joints</a:t>
            </a:r>
            <a:r>
              <a:rPr lang="en-US" sz="2800" dirty="0" smtClean="0"/>
              <a:t>:</a:t>
            </a:r>
            <a:r>
              <a:rPr lang="en-US" sz="2800" b="1" dirty="0" smtClean="0"/>
              <a:t> </a:t>
            </a:r>
            <a:r>
              <a:rPr lang="en-US" sz="2800" dirty="0" smtClean="0"/>
              <a:t>injuries involve forces which separate bones in a joint.</a:t>
            </a:r>
          </a:p>
          <a:p>
            <a:pPr lvl="1">
              <a:buFont typeface="Courier New" charset="0"/>
              <a:buChar char="o"/>
            </a:pPr>
            <a:r>
              <a:rPr lang="en-US" dirty="0"/>
              <a:t> </a:t>
            </a:r>
            <a:r>
              <a:rPr lang="en-US" b="1" dirty="0" smtClean="0">
                <a:solidFill>
                  <a:schemeClr val="tx1"/>
                </a:solidFill>
              </a:rPr>
              <a:t>Sprain</a:t>
            </a:r>
            <a:r>
              <a:rPr lang="en-US" dirty="0" smtClean="0">
                <a:solidFill>
                  <a:schemeClr val="tx1"/>
                </a:solidFill>
              </a:rPr>
              <a:t> </a:t>
            </a:r>
            <a:r>
              <a:rPr lang="en-US" dirty="0" smtClean="0">
                <a:solidFill>
                  <a:schemeClr val="tx1"/>
                </a:solidFill>
              </a:rPr>
              <a:t>(bone return to position) </a:t>
            </a:r>
          </a:p>
          <a:p>
            <a:pPr lvl="1">
              <a:buFont typeface="Courier New" charset="0"/>
              <a:buChar char="o"/>
            </a:pPr>
            <a:r>
              <a:rPr lang="en-US" dirty="0"/>
              <a:t> </a:t>
            </a:r>
            <a:r>
              <a:rPr lang="en-US" b="1" dirty="0" smtClean="0">
                <a:solidFill>
                  <a:schemeClr val="tx1"/>
                </a:solidFill>
              </a:rPr>
              <a:t>Dislocation </a:t>
            </a:r>
            <a:r>
              <a:rPr lang="en-US" dirty="0" smtClean="0">
                <a:solidFill>
                  <a:schemeClr val="tx1"/>
                </a:solidFill>
              </a:rPr>
              <a:t>(bones remain displaced) </a:t>
            </a:r>
            <a:endParaRPr lang="en-US" dirty="0" smtClean="0"/>
          </a:p>
          <a:p>
            <a:pPr>
              <a:buFont typeface="Arial" charset="0"/>
              <a:buChar char="•"/>
            </a:pPr>
            <a:r>
              <a:rPr lang="en-US" sz="2800" dirty="0" smtClean="0"/>
              <a:t>Tendons</a:t>
            </a:r>
            <a:r>
              <a:rPr lang="en-US" sz="2800" dirty="0" smtClean="0"/>
              <a:t>: long healing time due to poor vascularization. </a:t>
            </a:r>
          </a:p>
          <a:p>
            <a:pPr>
              <a:buFont typeface="Arial" charset="0"/>
              <a:buChar char="•"/>
            </a:pPr>
            <a:r>
              <a:rPr lang="en-US" sz="2800" dirty="0" smtClean="0"/>
              <a:t>Muscles:</a:t>
            </a:r>
          </a:p>
          <a:p>
            <a:pPr lvl="1">
              <a:buFont typeface="Courier New" charset="0"/>
              <a:buChar char="o"/>
            </a:pPr>
            <a:r>
              <a:rPr lang="en-US" b="1" dirty="0" smtClean="0">
                <a:solidFill>
                  <a:schemeClr val="tx1"/>
                </a:solidFill>
              </a:rPr>
              <a:t>Distraction </a:t>
            </a:r>
            <a:r>
              <a:rPr lang="en-US" b="1" dirty="0" smtClean="0">
                <a:solidFill>
                  <a:schemeClr val="tx1"/>
                </a:solidFill>
              </a:rPr>
              <a:t>ruptures</a:t>
            </a:r>
            <a:r>
              <a:rPr lang="en-US" dirty="0" smtClean="0">
                <a:solidFill>
                  <a:schemeClr val="tx1"/>
                </a:solidFill>
              </a:rPr>
              <a:t>: caused by high contractile loads or excessive stretching.</a:t>
            </a:r>
          </a:p>
          <a:p>
            <a:pPr lvl="1">
              <a:buFont typeface="Courier New" charset="0"/>
              <a:buChar char="o"/>
            </a:pPr>
            <a:r>
              <a:rPr lang="en-US" b="1" dirty="0" smtClean="0">
                <a:solidFill>
                  <a:schemeClr val="tx1"/>
                </a:solidFill>
              </a:rPr>
              <a:t>Compression </a:t>
            </a:r>
            <a:r>
              <a:rPr lang="en-US" b="1" dirty="0" smtClean="0">
                <a:solidFill>
                  <a:schemeClr val="tx1"/>
                </a:solidFill>
              </a:rPr>
              <a:t>ruptures</a:t>
            </a:r>
            <a:r>
              <a:rPr lang="en-US" dirty="0" smtClean="0">
                <a:solidFill>
                  <a:schemeClr val="tx1"/>
                </a:solidFill>
              </a:rPr>
              <a:t>: caused by direct impact which forces muscle against bone.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Burn </a:t>
            </a:r>
            <a:r>
              <a:rPr lang="en-US" sz="4300" dirty="0" smtClean="0"/>
              <a:t>Trauma</a:t>
            </a:r>
            <a:endParaRPr lang="en-US" sz="4300" dirty="0"/>
          </a:p>
        </p:txBody>
      </p:sp>
      <p:sp>
        <p:nvSpPr>
          <p:cNvPr id="3" name="Content Placeholder 2"/>
          <p:cNvSpPr>
            <a:spLocks noGrp="1"/>
          </p:cNvSpPr>
          <p:nvPr>
            <p:ph idx="1"/>
          </p:nvPr>
        </p:nvSpPr>
        <p:spPr>
          <a:xfrm>
            <a:off x="457200" y="1066801"/>
            <a:ext cx="8229600" cy="5791200"/>
          </a:xfrm>
        </p:spPr>
        <p:txBody>
          <a:bodyPr>
            <a:normAutofit/>
          </a:bodyPr>
          <a:lstStyle/>
          <a:p>
            <a:pPr>
              <a:buFont typeface="Arial" charset="0"/>
              <a:buChar char="•"/>
            </a:pPr>
            <a:r>
              <a:rPr lang="en-US" dirty="0" smtClean="0"/>
              <a:t>Burns </a:t>
            </a:r>
            <a:r>
              <a:rPr lang="en-US" dirty="0" smtClean="0"/>
              <a:t>caused by thermal energy applied to skin at a rate greater than it can be </a:t>
            </a:r>
            <a:r>
              <a:rPr lang="en-US" dirty="0" smtClean="0"/>
              <a:t>dissipated.</a:t>
            </a:r>
          </a:p>
          <a:p>
            <a:pPr>
              <a:buFont typeface="Arial" charset="0"/>
              <a:buChar char="•"/>
            </a:pPr>
            <a:r>
              <a:rPr lang="en-US" dirty="0" smtClean="0"/>
              <a:t>Factors </a:t>
            </a:r>
            <a:r>
              <a:rPr lang="en-US" dirty="0" smtClean="0"/>
              <a:t>affecting skin’s ability to absorb and dissipate </a:t>
            </a:r>
            <a:r>
              <a:rPr lang="en-US" dirty="0" smtClean="0"/>
              <a:t>heat:</a:t>
            </a:r>
          </a:p>
          <a:p>
            <a:pPr lvl="1">
              <a:buFont typeface="Courier New" charset="0"/>
              <a:buChar char="o"/>
            </a:pPr>
            <a:r>
              <a:rPr lang="en-US" sz="3200" dirty="0" smtClean="0">
                <a:solidFill>
                  <a:schemeClr val="tx1"/>
                </a:solidFill>
              </a:rPr>
              <a:t>Thickness</a:t>
            </a:r>
            <a:endParaRPr lang="en-US" sz="3200" dirty="0"/>
          </a:p>
          <a:p>
            <a:pPr lvl="1">
              <a:buFont typeface="Courier New" charset="0"/>
              <a:buChar char="o"/>
            </a:pPr>
            <a:r>
              <a:rPr lang="en-US" sz="3200" dirty="0" smtClean="0">
                <a:solidFill>
                  <a:schemeClr val="tx1"/>
                </a:solidFill>
              </a:rPr>
              <a:t>Blood supply</a:t>
            </a:r>
          </a:p>
          <a:p>
            <a:pPr lvl="1">
              <a:buFont typeface="Courier New" charset="0"/>
              <a:buChar char="o"/>
            </a:pPr>
            <a:r>
              <a:rPr lang="en-US" sz="3200" dirty="0" smtClean="0">
                <a:solidFill>
                  <a:schemeClr val="tx1"/>
                </a:solidFill>
              </a:rPr>
              <a:t>Water content</a:t>
            </a:r>
          </a:p>
          <a:p>
            <a:pPr lvl="1">
              <a:buFont typeface="Courier New" charset="0"/>
              <a:buChar char="o"/>
            </a:pPr>
            <a:r>
              <a:rPr lang="en-US" sz="3200" dirty="0" smtClean="0">
                <a:solidFill>
                  <a:schemeClr val="tx1"/>
                </a:solidFill>
              </a:rPr>
              <a:t>Pigmentation</a:t>
            </a:r>
            <a:endParaRPr lang="en-US" sz="3200" dirty="0"/>
          </a:p>
          <a:p>
            <a:pPr lvl="1">
              <a:buFont typeface="Courier New" charset="0"/>
              <a:buChar char="o"/>
            </a:pPr>
            <a:r>
              <a:rPr lang="en-US" sz="3200" dirty="0" smtClean="0">
                <a:solidFill>
                  <a:schemeClr val="tx1"/>
                </a:solidFill>
              </a:rPr>
              <a:t>Presence </a:t>
            </a:r>
            <a:r>
              <a:rPr lang="en-US" sz="3200" dirty="0" smtClean="0">
                <a:solidFill>
                  <a:schemeClr val="tx1"/>
                </a:solidFill>
              </a:rPr>
              <a:t>of hair and other surface matter (dirt, cosmetics, etc.)</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Burn </a:t>
            </a:r>
            <a:r>
              <a:rPr lang="en-US" sz="4300" dirty="0" smtClean="0"/>
              <a:t>Trauma</a:t>
            </a:r>
            <a:endParaRPr lang="en-US" dirty="0"/>
          </a:p>
        </p:txBody>
      </p:sp>
      <p:sp>
        <p:nvSpPr>
          <p:cNvPr id="3" name="Content Placeholder 2"/>
          <p:cNvSpPr>
            <a:spLocks noGrp="1"/>
          </p:cNvSpPr>
          <p:nvPr>
            <p:ph idx="1"/>
          </p:nvPr>
        </p:nvSpPr>
        <p:spPr>
          <a:xfrm>
            <a:off x="628650" y="1219200"/>
            <a:ext cx="7886700" cy="4957763"/>
          </a:xfrm>
        </p:spPr>
        <p:txBody>
          <a:bodyPr>
            <a:normAutofit/>
          </a:bodyPr>
          <a:lstStyle/>
          <a:p>
            <a:pPr>
              <a:buFont typeface="Arial" charset="0"/>
              <a:buChar char="•"/>
            </a:pPr>
            <a:r>
              <a:rPr lang="en-US" dirty="0" smtClean="0"/>
              <a:t>Classification</a:t>
            </a:r>
            <a:endParaRPr lang="en-US" dirty="0"/>
          </a:p>
          <a:p>
            <a:pPr lvl="1">
              <a:buFont typeface="Courier New" charset="0"/>
              <a:buChar char="o"/>
            </a:pPr>
            <a:r>
              <a:rPr lang="en-US" sz="3200" b="1" dirty="0" smtClean="0">
                <a:solidFill>
                  <a:schemeClr val="tx1"/>
                </a:solidFill>
              </a:rPr>
              <a:t>First-degree </a:t>
            </a:r>
            <a:r>
              <a:rPr lang="en-US" sz="3200" b="1" dirty="0" smtClean="0">
                <a:solidFill>
                  <a:schemeClr val="tx1"/>
                </a:solidFill>
              </a:rPr>
              <a:t>burn</a:t>
            </a:r>
            <a:r>
              <a:rPr lang="en-US" sz="3200" dirty="0" smtClean="0">
                <a:solidFill>
                  <a:schemeClr val="tx1"/>
                </a:solidFill>
              </a:rPr>
              <a:t>: damages epidermis only, no significant necrosis. (</a:t>
            </a:r>
            <a:r>
              <a:rPr lang="en-US" sz="3200" dirty="0" smtClean="0">
                <a:solidFill>
                  <a:schemeClr val="tx1"/>
                </a:solidFill>
              </a:rPr>
              <a:t>Sunburn)</a:t>
            </a:r>
          </a:p>
          <a:p>
            <a:pPr lvl="1">
              <a:buFont typeface="Courier New" charset="0"/>
              <a:buChar char="o"/>
            </a:pPr>
            <a:r>
              <a:rPr lang="en-US" sz="3200" b="1" dirty="0" smtClean="0">
                <a:solidFill>
                  <a:schemeClr val="tx1"/>
                </a:solidFill>
              </a:rPr>
              <a:t>Second-degree </a:t>
            </a:r>
            <a:r>
              <a:rPr lang="en-US" sz="3200" b="1" dirty="0" smtClean="0">
                <a:solidFill>
                  <a:schemeClr val="tx1"/>
                </a:solidFill>
              </a:rPr>
              <a:t>burn</a:t>
            </a:r>
            <a:r>
              <a:rPr lang="en-US" sz="3200" dirty="0" smtClean="0">
                <a:solidFill>
                  <a:schemeClr val="tx1"/>
                </a:solidFill>
              </a:rPr>
              <a:t>: destruction of epidermis and part of dermis, causes </a:t>
            </a:r>
            <a:r>
              <a:rPr lang="en-US" sz="3200" dirty="0" smtClean="0">
                <a:solidFill>
                  <a:schemeClr val="tx1"/>
                </a:solidFill>
              </a:rPr>
              <a:t>blisters.</a:t>
            </a:r>
          </a:p>
          <a:p>
            <a:pPr lvl="1">
              <a:buFont typeface="Courier New" charset="0"/>
              <a:buChar char="o"/>
            </a:pPr>
            <a:r>
              <a:rPr lang="en-US" sz="3200" b="1" dirty="0" smtClean="0">
                <a:solidFill>
                  <a:schemeClr val="tx1"/>
                </a:solidFill>
              </a:rPr>
              <a:t>Third-degree </a:t>
            </a:r>
            <a:r>
              <a:rPr lang="en-US" sz="3200" b="1" dirty="0" smtClean="0">
                <a:solidFill>
                  <a:schemeClr val="tx1"/>
                </a:solidFill>
              </a:rPr>
              <a:t>burn</a:t>
            </a:r>
            <a:r>
              <a:rPr lang="en-US" sz="3200" dirty="0" smtClean="0">
                <a:solidFill>
                  <a:schemeClr val="tx1"/>
                </a:solidFill>
              </a:rPr>
              <a:t>: damage to epidermis, dermis, and underlying tissue, skin grafting usually needed. </a:t>
            </a:r>
            <a:endParaRPr lang="en-US" sz="3200" b="1" dirty="0" smtClean="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709936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691759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7999"/>
          </a:xfrm>
        </p:spPr>
      </p:pic>
    </p:spTree>
    <p:extLst>
      <p:ext uri="{BB962C8B-B14F-4D97-AF65-F5344CB8AC3E}">
        <p14:creationId xmlns:p14="http://schemas.microsoft.com/office/powerpoint/2010/main" val="1945081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Burn </a:t>
            </a:r>
            <a:r>
              <a:rPr lang="en-US" sz="4300" dirty="0" smtClean="0"/>
              <a:t>Trauma</a:t>
            </a:r>
            <a:endParaRPr lang="en-US" dirty="0"/>
          </a:p>
        </p:txBody>
      </p:sp>
      <p:sp>
        <p:nvSpPr>
          <p:cNvPr id="3" name="Content Placeholder 2"/>
          <p:cNvSpPr>
            <a:spLocks noGrp="1"/>
          </p:cNvSpPr>
          <p:nvPr>
            <p:ph idx="1"/>
          </p:nvPr>
        </p:nvSpPr>
        <p:spPr>
          <a:xfrm>
            <a:off x="628650" y="1066800"/>
            <a:ext cx="7886700" cy="5110163"/>
          </a:xfrm>
        </p:spPr>
        <p:txBody>
          <a:bodyPr>
            <a:normAutofit/>
          </a:bodyPr>
          <a:lstStyle/>
          <a:p>
            <a:pPr>
              <a:buFont typeface="Arial" charset="0"/>
              <a:buChar char="•"/>
            </a:pPr>
            <a:r>
              <a:rPr lang="en-US" dirty="0" smtClean="0"/>
              <a:t>Alternate </a:t>
            </a:r>
            <a:r>
              <a:rPr lang="en-US" dirty="0" smtClean="0"/>
              <a:t>classification system:</a:t>
            </a:r>
          </a:p>
          <a:p>
            <a:pPr lvl="1">
              <a:buFont typeface="Courier New" charset="0"/>
              <a:buChar char="o"/>
            </a:pPr>
            <a:r>
              <a:rPr lang="en-US" sz="3200" b="1" dirty="0" smtClean="0">
                <a:solidFill>
                  <a:schemeClr val="tx1"/>
                </a:solidFill>
              </a:rPr>
              <a:t>Partial-thickness </a:t>
            </a:r>
            <a:r>
              <a:rPr lang="en-US" sz="3200" b="1" dirty="0" smtClean="0">
                <a:solidFill>
                  <a:schemeClr val="tx1"/>
                </a:solidFill>
              </a:rPr>
              <a:t>burn</a:t>
            </a:r>
            <a:r>
              <a:rPr lang="en-US" sz="3200" dirty="0" smtClean="0">
                <a:solidFill>
                  <a:schemeClr val="tx1"/>
                </a:solidFill>
              </a:rPr>
              <a:t>: epidermis and some of  dermis damage (second-degree).</a:t>
            </a:r>
          </a:p>
          <a:p>
            <a:pPr lvl="1">
              <a:buFont typeface="Courier New" charset="0"/>
              <a:buChar char="o"/>
            </a:pPr>
            <a:r>
              <a:rPr lang="en-US" sz="3200" b="1" dirty="0" smtClean="0">
                <a:solidFill>
                  <a:schemeClr val="tx1"/>
                </a:solidFill>
              </a:rPr>
              <a:t>Full-thickness </a:t>
            </a:r>
            <a:r>
              <a:rPr lang="en-US" sz="3200" b="1" dirty="0" smtClean="0">
                <a:solidFill>
                  <a:schemeClr val="tx1"/>
                </a:solidFill>
              </a:rPr>
              <a:t>burn: </a:t>
            </a:r>
            <a:r>
              <a:rPr lang="en-US" sz="3200" dirty="0" smtClean="0">
                <a:solidFill>
                  <a:schemeClr val="tx1"/>
                </a:solidFill>
              </a:rPr>
              <a:t>epidermis and whole dermis damage (third-degree). </a:t>
            </a:r>
            <a:endParaRPr lang="en-US" sz="3200" b="1" dirty="0" smtClean="0">
              <a:solidFill>
                <a:schemeClr val="tx1"/>
              </a:solidFill>
            </a:endParaRPr>
          </a:p>
          <a:p>
            <a:pPr>
              <a:buFont typeface="Arial" charset="0"/>
              <a:buChar char="•"/>
            </a:pPr>
            <a:r>
              <a:rPr lang="en-US" dirty="0" smtClean="0"/>
              <a:t>Consequences </a:t>
            </a:r>
            <a:r>
              <a:rPr lang="en-US" dirty="0" smtClean="0"/>
              <a:t>of severe burns:</a:t>
            </a:r>
          </a:p>
          <a:p>
            <a:pPr lvl="1">
              <a:buFont typeface="Courier New" charset="0"/>
              <a:buChar char="o"/>
            </a:pPr>
            <a:r>
              <a:rPr lang="en-US" sz="3200" dirty="0"/>
              <a:t> </a:t>
            </a:r>
            <a:r>
              <a:rPr lang="en-US" sz="3200" dirty="0" smtClean="0">
                <a:solidFill>
                  <a:schemeClr val="tx1"/>
                </a:solidFill>
              </a:rPr>
              <a:t>Shock</a:t>
            </a:r>
            <a:endParaRPr lang="en-US" sz="3200" dirty="0" smtClean="0">
              <a:solidFill>
                <a:schemeClr val="tx1"/>
              </a:solidFill>
            </a:endParaRPr>
          </a:p>
          <a:p>
            <a:pPr lvl="1">
              <a:buFont typeface="Courier New" charset="0"/>
              <a:buChar char="o"/>
            </a:pPr>
            <a:r>
              <a:rPr lang="en-US" sz="3200" dirty="0"/>
              <a:t> </a:t>
            </a:r>
            <a:r>
              <a:rPr lang="en-US" sz="3200" dirty="0" smtClean="0">
                <a:solidFill>
                  <a:schemeClr val="tx1"/>
                </a:solidFill>
              </a:rPr>
              <a:t>Infection</a:t>
            </a:r>
            <a:endParaRPr lang="en-US" sz="3200" dirty="0" smtClean="0">
              <a:solidFill>
                <a:schemeClr val="tx1"/>
              </a:solidFill>
            </a:endParaRPr>
          </a:p>
          <a:p>
            <a:pPr lvl="1">
              <a:buFont typeface="Courier New" charset="0"/>
              <a:buChar char="o"/>
            </a:pPr>
            <a:r>
              <a:rPr lang="en-US" sz="3200" dirty="0"/>
              <a:t> </a:t>
            </a:r>
            <a:r>
              <a:rPr lang="en-US" sz="3200" dirty="0" smtClean="0">
                <a:solidFill>
                  <a:schemeClr val="tx1"/>
                </a:solidFill>
              </a:rPr>
              <a:t>Deformity</a:t>
            </a:r>
            <a:endParaRPr lang="en-US" sz="3200" dirty="0" smtClean="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96399" cy="6857999"/>
          </a:xfrm>
        </p:spPr>
      </p:pic>
    </p:spTree>
    <p:extLst>
      <p:ext uri="{BB962C8B-B14F-4D97-AF65-F5344CB8AC3E}">
        <p14:creationId xmlns:p14="http://schemas.microsoft.com/office/powerpoint/2010/main" val="86729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8" name="Rectangle 4"/>
          <p:cNvSpPr>
            <a:spLocks noGrp="1" noChangeArrowheads="1"/>
          </p:cNvSpPr>
          <p:nvPr>
            <p:ph type="title"/>
          </p:nvPr>
        </p:nvSpPr>
        <p:spPr/>
        <p:txBody>
          <a:bodyPr/>
          <a:lstStyle/>
          <a:p>
            <a:r>
              <a:rPr lang="en-US"/>
              <a:t>Brain Trauma</a:t>
            </a:r>
          </a:p>
        </p:txBody>
      </p:sp>
      <p:sp>
        <p:nvSpPr>
          <p:cNvPr id="497669" name="Rectangle 5"/>
          <p:cNvSpPr>
            <a:spLocks noGrp="1" noChangeArrowheads="1"/>
          </p:cNvSpPr>
          <p:nvPr>
            <p:ph idx="1"/>
          </p:nvPr>
        </p:nvSpPr>
        <p:spPr>
          <a:xfrm>
            <a:off x="304800" y="1066800"/>
            <a:ext cx="7924800" cy="4724400"/>
          </a:xfrm>
        </p:spPr>
        <p:txBody>
          <a:bodyPr>
            <a:normAutofit/>
          </a:bodyPr>
          <a:lstStyle/>
          <a:p>
            <a:r>
              <a:rPr lang="en-US" dirty="0"/>
              <a:t>Major head trauma</a:t>
            </a:r>
          </a:p>
          <a:p>
            <a:pPr lvl="1">
              <a:buFont typeface="Courier New" charset="0"/>
              <a:buChar char="o"/>
            </a:pPr>
            <a:r>
              <a:rPr lang="en-US" sz="3200" dirty="0"/>
              <a:t>A traumatic insult to the brain possibly producing physical, intellectual, emotional, social, and vocational changes</a:t>
            </a:r>
          </a:p>
          <a:p>
            <a:pPr lvl="1">
              <a:buFont typeface="Courier New" charset="0"/>
              <a:buChar char="o"/>
            </a:pPr>
            <a:r>
              <a:rPr lang="en-US" sz="3200" dirty="0"/>
              <a:t>Transportation accidents</a:t>
            </a:r>
          </a:p>
          <a:p>
            <a:pPr lvl="1">
              <a:buFont typeface="Courier New" charset="0"/>
              <a:buChar char="o"/>
            </a:pPr>
            <a:r>
              <a:rPr lang="en-US" sz="3200" dirty="0"/>
              <a:t>Falls</a:t>
            </a:r>
          </a:p>
          <a:p>
            <a:pPr lvl="1">
              <a:buFont typeface="Courier New" charset="0"/>
              <a:buChar char="o"/>
            </a:pPr>
            <a:r>
              <a:rPr lang="en-US" sz="3200" dirty="0"/>
              <a:t>Sports-related event</a:t>
            </a:r>
          </a:p>
          <a:p>
            <a:pPr lvl="1">
              <a:buFont typeface="Courier New" charset="0"/>
              <a:buChar char="o"/>
            </a:pPr>
            <a:r>
              <a:rPr lang="en-US" sz="3200" dirty="0"/>
              <a:t>Violence</a:t>
            </a:r>
          </a:p>
        </p:txBody>
      </p:sp>
    </p:spTree>
    <p:extLst>
      <p:ext uri="{BB962C8B-B14F-4D97-AF65-F5344CB8AC3E}">
        <p14:creationId xmlns:p14="http://schemas.microsoft.com/office/powerpoint/2010/main" val="7371315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17709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7999"/>
          </a:xfrm>
        </p:spPr>
      </p:pic>
    </p:spTree>
    <p:extLst>
      <p:ext uri="{BB962C8B-B14F-4D97-AF65-F5344CB8AC3E}">
        <p14:creationId xmlns:p14="http://schemas.microsoft.com/office/powerpoint/2010/main" val="1781242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2138656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559401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0"/>
            <a:ext cx="9144000" cy="6176963"/>
          </a:xfrm>
        </p:spPr>
      </p:pic>
    </p:spTree>
    <p:extLst>
      <p:ext uri="{BB962C8B-B14F-4D97-AF65-F5344CB8AC3E}">
        <p14:creationId xmlns:p14="http://schemas.microsoft.com/office/powerpoint/2010/main" val="149573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4" name="Rectangle 4"/>
          <p:cNvSpPr>
            <a:spLocks noGrp="1" noChangeArrowheads="1"/>
          </p:cNvSpPr>
          <p:nvPr>
            <p:ph type="title"/>
          </p:nvPr>
        </p:nvSpPr>
        <p:spPr/>
        <p:txBody>
          <a:bodyPr/>
          <a:lstStyle/>
          <a:p>
            <a:r>
              <a:rPr lang="en-US" dirty="0"/>
              <a:t>Brain Trauma</a:t>
            </a:r>
          </a:p>
        </p:txBody>
      </p:sp>
      <p:sp>
        <p:nvSpPr>
          <p:cNvPr id="547845" name="Rectangle 5"/>
          <p:cNvSpPr>
            <a:spLocks noGrp="1" noChangeArrowheads="1"/>
          </p:cNvSpPr>
          <p:nvPr>
            <p:ph idx="1"/>
          </p:nvPr>
        </p:nvSpPr>
        <p:spPr>
          <a:xfrm>
            <a:off x="1066800" y="1371602"/>
            <a:ext cx="7315200" cy="4645024"/>
          </a:xfrm>
        </p:spPr>
        <p:txBody>
          <a:bodyPr>
            <a:normAutofit/>
          </a:bodyPr>
          <a:lstStyle/>
          <a:p>
            <a:r>
              <a:rPr lang="en-US" dirty="0"/>
              <a:t>Closed (blunt, </a:t>
            </a:r>
            <a:r>
              <a:rPr lang="en-US" dirty="0" err="1"/>
              <a:t>nonmissile</a:t>
            </a:r>
            <a:r>
              <a:rPr lang="en-US" dirty="0"/>
              <a:t>) trauma</a:t>
            </a:r>
          </a:p>
          <a:p>
            <a:pPr lvl="1">
              <a:buFont typeface="Courier New" charset="0"/>
              <a:buChar char="o"/>
            </a:pPr>
            <a:r>
              <a:rPr lang="en-US" sz="3200" dirty="0"/>
              <a:t>Head strikes hard surface or a rapidly moving object strikes the head</a:t>
            </a:r>
          </a:p>
          <a:p>
            <a:pPr lvl="1">
              <a:buFont typeface="Courier New" charset="0"/>
              <a:buChar char="o"/>
            </a:pPr>
            <a:r>
              <a:rPr lang="en-US" sz="3200" dirty="0"/>
              <a:t>The </a:t>
            </a:r>
            <a:r>
              <a:rPr lang="en-US" sz="3200" dirty="0" err="1"/>
              <a:t>dura</a:t>
            </a:r>
            <a:r>
              <a:rPr lang="en-US" sz="3200" dirty="0"/>
              <a:t> remains intact and brain tissues are not exposed to the environment </a:t>
            </a:r>
          </a:p>
          <a:p>
            <a:pPr lvl="1">
              <a:buFont typeface="Courier New" charset="0"/>
              <a:buChar char="o"/>
            </a:pPr>
            <a:r>
              <a:rPr lang="en-US" sz="3200" dirty="0"/>
              <a:t>Causes focal (local) or diffuse (general) brain injuries</a:t>
            </a:r>
          </a:p>
        </p:txBody>
      </p:sp>
    </p:spTree>
    <p:extLst>
      <p:ext uri="{BB962C8B-B14F-4D97-AF65-F5344CB8AC3E}">
        <p14:creationId xmlns:p14="http://schemas.microsoft.com/office/powerpoint/2010/main" val="1898823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7999"/>
          </a:xfrm>
        </p:spPr>
      </p:pic>
    </p:spTree>
    <p:extLst>
      <p:ext uri="{BB962C8B-B14F-4D97-AF65-F5344CB8AC3E}">
        <p14:creationId xmlns:p14="http://schemas.microsoft.com/office/powerpoint/2010/main" val="8608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en-US"/>
              <a:t>Brain Trauma</a:t>
            </a:r>
          </a:p>
        </p:txBody>
      </p:sp>
      <p:sp>
        <p:nvSpPr>
          <p:cNvPr id="608259" name="Rectangle 3"/>
          <p:cNvSpPr>
            <a:spLocks noGrp="1" noChangeArrowheads="1"/>
          </p:cNvSpPr>
          <p:nvPr>
            <p:ph idx="1"/>
          </p:nvPr>
        </p:nvSpPr>
        <p:spPr>
          <a:xfrm>
            <a:off x="381000" y="1371601"/>
            <a:ext cx="8305800" cy="3657599"/>
          </a:xfrm>
        </p:spPr>
        <p:txBody>
          <a:bodyPr>
            <a:normAutofit/>
          </a:bodyPr>
          <a:lstStyle/>
          <a:p>
            <a:r>
              <a:rPr lang="en-US" dirty="0"/>
              <a:t>Open (penetrating, missile) trauma</a:t>
            </a:r>
          </a:p>
          <a:p>
            <a:pPr lvl="1">
              <a:buFont typeface="Courier New" charset="0"/>
              <a:buChar char="o"/>
            </a:pPr>
            <a:r>
              <a:rPr lang="en-US" sz="3200" dirty="0"/>
              <a:t>Injury breaks the </a:t>
            </a:r>
            <a:r>
              <a:rPr lang="en-US" sz="3200" dirty="0" err="1"/>
              <a:t>dura</a:t>
            </a:r>
            <a:r>
              <a:rPr lang="en-US" sz="3200" dirty="0"/>
              <a:t> and exposes the cranial contents to the environment</a:t>
            </a:r>
          </a:p>
          <a:p>
            <a:pPr lvl="1">
              <a:buFont typeface="Courier New" charset="0"/>
              <a:buChar char="o"/>
            </a:pPr>
            <a:r>
              <a:rPr lang="en-US" sz="3200" dirty="0"/>
              <a:t>Causes primarily </a:t>
            </a:r>
            <a:r>
              <a:rPr lang="en-US" sz="3200" dirty="0" smtClean="0"/>
              <a:t>focal (local) </a:t>
            </a:r>
            <a:r>
              <a:rPr lang="en-US" sz="3200" dirty="0"/>
              <a:t>injuries</a:t>
            </a:r>
          </a:p>
        </p:txBody>
      </p:sp>
    </p:spTree>
    <p:extLst>
      <p:ext uri="{BB962C8B-B14F-4D97-AF65-F5344CB8AC3E}">
        <p14:creationId xmlns:p14="http://schemas.microsoft.com/office/powerpoint/2010/main" val="794305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1605</TotalTime>
  <Words>1258</Words>
  <Application>Microsoft Macintosh PowerPoint</Application>
  <PresentationFormat>On-screen Show (4:3)</PresentationFormat>
  <Paragraphs>192</Paragraphs>
  <Slides>64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 Rounded MT Bold</vt:lpstr>
      <vt:lpstr>Calibri</vt:lpstr>
      <vt:lpstr>Calibri Light</vt:lpstr>
      <vt:lpstr>Courier New</vt:lpstr>
      <vt:lpstr>Gill Sans MT</vt:lpstr>
      <vt:lpstr>Wingdings 2</vt:lpstr>
      <vt:lpstr>Arial</vt:lpstr>
      <vt:lpstr>Office Theme</vt:lpstr>
      <vt:lpstr>Trauma Chapter 24</vt:lpstr>
      <vt:lpstr>Overview of Traumatic Injury</vt:lpstr>
      <vt:lpstr>Wound Classification</vt:lpstr>
      <vt:lpstr>Manifestations of Cellular Injury</vt:lpstr>
      <vt:lpstr>PowerPoint Presentation</vt:lpstr>
      <vt:lpstr>Brain Trauma</vt:lpstr>
      <vt:lpstr>Brain Trauma</vt:lpstr>
      <vt:lpstr>PowerPoint Presentation</vt:lpstr>
      <vt:lpstr>Brain Trauma</vt:lpstr>
      <vt:lpstr>Brain Trauma</vt:lpstr>
      <vt:lpstr>Brain Trauma</vt:lpstr>
      <vt:lpstr>Focal Brain Injury</vt:lpstr>
      <vt:lpstr>Hematomas</vt:lpstr>
      <vt:lpstr>Subdural (Epidural) Hematomas</vt:lpstr>
      <vt:lpstr>Wound Classification</vt:lpstr>
      <vt:lpstr>PowerPoint Presentation</vt:lpstr>
      <vt:lpstr>Wound Classification </vt:lpstr>
      <vt:lpstr>PowerPoint Presentation</vt:lpstr>
      <vt:lpstr>PowerPoint Presentation</vt:lpstr>
      <vt:lpstr>Types of Bone Fractures</vt:lpstr>
      <vt:lpstr>Common Types of Fractures</vt:lpstr>
      <vt:lpstr>Common Types of Fractures</vt:lpstr>
      <vt:lpstr>Common Types of Fractures</vt:lpstr>
      <vt:lpstr>PowerPoint Presentation</vt:lpstr>
      <vt:lpstr>Craniocerebral Trauma</vt:lpstr>
      <vt:lpstr>Craniocerebral Trauma</vt:lpstr>
      <vt:lpstr>Craniocerebral Trauma</vt:lpstr>
      <vt:lpstr>Hematomas</vt:lpstr>
      <vt:lpstr>Subdural (Epidural) Hematomas</vt:lpstr>
      <vt:lpstr>PowerPoint Presentation</vt:lpstr>
      <vt:lpstr>Spinal Cord Trauma </vt:lpstr>
      <vt:lpstr>Spinal Cord Trauma </vt:lpstr>
      <vt:lpstr>Spinal Cord Trauma </vt:lpstr>
      <vt:lpstr>Spinal Cord Trauma </vt:lpstr>
      <vt:lpstr>Spinal Cord Trauma </vt:lpstr>
      <vt:lpstr>Spinal Cord Trauma </vt:lpstr>
      <vt:lpstr>Spinal Cord Trauma </vt:lpstr>
      <vt:lpstr>Spinal Cord Trauma </vt:lpstr>
      <vt:lpstr>PowerPoint Presentation</vt:lpstr>
      <vt:lpstr>Thoracic Trauma</vt:lpstr>
      <vt:lpstr>Thoracic Trauma</vt:lpstr>
      <vt:lpstr>PowerPoint Presentation</vt:lpstr>
      <vt:lpstr>Flail Chest</vt:lpstr>
      <vt:lpstr>PowerPoint Presentation</vt:lpstr>
      <vt:lpstr>             Pneumothorax</vt:lpstr>
      <vt:lpstr>PowerPoint Presentation</vt:lpstr>
      <vt:lpstr>PowerPoint Presentation</vt:lpstr>
      <vt:lpstr>PowerPoint Presentation</vt:lpstr>
      <vt:lpstr>PowerPoint Presentation</vt:lpstr>
      <vt:lpstr>Abdominal Trauma</vt:lpstr>
      <vt:lpstr>Trauma in Athletics</vt:lpstr>
      <vt:lpstr>Trauma in Athletics</vt:lpstr>
      <vt:lpstr>Burn Trauma</vt:lpstr>
      <vt:lpstr>Burn Trauma</vt:lpstr>
      <vt:lpstr>PowerPoint Presentation</vt:lpstr>
      <vt:lpstr>PowerPoint Presentation</vt:lpstr>
      <vt:lpstr>PowerPoint Presentation</vt:lpstr>
      <vt:lpstr>Burn Trauma</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dc:title>
  <dc:creator>Amanda Oliver</dc:creator>
  <cp:lastModifiedBy>Gary Mumaugh</cp:lastModifiedBy>
  <cp:revision>34</cp:revision>
  <dcterms:created xsi:type="dcterms:W3CDTF">2012-05-10T22:52:14Z</dcterms:created>
  <dcterms:modified xsi:type="dcterms:W3CDTF">2017-01-15T19:38:25Z</dcterms:modified>
</cp:coreProperties>
</file>