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6"/>
    <p:restoredTop sz="94563"/>
  </p:normalViewPr>
  <p:slideViewPr>
    <p:cSldViewPr snapToGrid="0" snapToObjects="1">
      <p:cViewPr varScale="1">
        <p:scale>
          <a:sx n="82" d="100"/>
          <a:sy n="82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7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37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49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2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0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09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58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09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1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84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Family Processes and </a:t>
            </a:r>
            <a:br>
              <a:rPr lang="en-US" sz="4400" b="1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4400" b="1" dirty="0" smtClean="0">
                <a:latin typeface="Arial" charset="0"/>
                <a:ea typeface="Arial" charset="0"/>
                <a:cs typeface="Arial" charset="0"/>
              </a:rPr>
              <a:t>Chronic Illness</a:t>
            </a:r>
            <a:endParaRPr lang="en-US" sz="44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Dr. Gary </a:t>
            </a:r>
            <a:r>
              <a:rPr lang="en-US" b="1" dirty="0" err="1" smtClean="0">
                <a:latin typeface="Arial" charset="0"/>
                <a:ea typeface="Arial" charset="0"/>
                <a:cs typeface="Arial" charset="0"/>
              </a:rPr>
              <a:t>Mumaugh</a:t>
            </a:r>
            <a:endParaRPr lang="en-US" b="1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Bethel Univers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ity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2441"/>
            <a:ext cx="10515600" cy="5634522"/>
          </a:xfrm>
        </p:spPr>
        <p:txBody>
          <a:bodyPr/>
          <a:lstStyle/>
          <a:p>
            <a:pPr lvl="0"/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The Family as a Resource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 this approach the focus is on the family as a potential resource for coping with chronic illness.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basic argument is that the family serves either as a protective or preventative role in strengthening individual resistance to illness.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These families tend to educate and reinforce healthy behaviors such as diet, exercise, tobacco and alcohol abuse.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5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60217"/>
          </a:xfr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6942"/>
            <a:ext cx="10515600" cy="633105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sz="4000" b="1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 algn="ctr">
              <a:buNone/>
            </a:pPr>
            <a:r>
              <a:rPr lang="en-US" sz="4000" b="1" dirty="0" smtClean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Clinical Course Perspective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third perspective looks at how the family influences the course of chronic illness, and argues that because different illness characteristics and phases place different demands on the family.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research and clinical work from this perspective looks at the interface between family behavior and illness characteristics, and asks questions about how a family can reinforce one another as the illness becomes more chronic and critical. </a:t>
            </a:r>
          </a:p>
        </p:txBody>
      </p:sp>
    </p:spTree>
    <p:extLst>
      <p:ext uri="{BB962C8B-B14F-4D97-AF65-F5344CB8AC3E}">
        <p14:creationId xmlns:p14="http://schemas.microsoft.com/office/powerpoint/2010/main" val="6932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827363"/>
          </a:xfrm>
        </p:spPr>
        <p:txBody>
          <a:bodyPr>
            <a:normAutofit/>
          </a:bodyPr>
          <a:lstStyle/>
          <a:p>
            <a:pPr lvl="1"/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In this perspective, as an illness moves into its chronic phase, family members come to reorganize their daily lives around the illness demands. </a:t>
            </a:r>
          </a:p>
          <a:p>
            <a:pPr lvl="2"/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For example, daily routines such as sleep-wake cycles, mealtime schedules, etc. are reorganized to accommodate the illness.</a:t>
            </a:r>
          </a:p>
          <a:p>
            <a:pPr lvl="2"/>
            <a:r>
              <a:rPr lang="en-US" sz="3500" dirty="0" smtClean="0">
                <a:latin typeface="Arial" charset="0"/>
                <a:ea typeface="Arial" charset="0"/>
                <a:cs typeface="Arial" charset="0"/>
              </a:rPr>
              <a:t>Space within the home us reorganized to accommodate treatment needs.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39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en-US" sz="4000" b="1" dirty="0"/>
              <a:t>The Impact Perspective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fourth perspective focuses not on the family influence on the course of the medical condition, but it focuses on the impact of the illness on the family members.  </a:t>
            </a:r>
          </a:p>
          <a:p>
            <a:pPr marL="0" indent="0">
              <a:buNone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Concluding Comments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600" dirty="0">
                <a:latin typeface="Arial" charset="0"/>
                <a:ea typeface="Arial" charset="0"/>
                <a:cs typeface="Arial" charset="0"/>
              </a:rPr>
              <a:t>There is vast research and clinical literature suggesting an impact of illness on all the family members. </a:t>
            </a:r>
          </a:p>
          <a:p>
            <a:pPr lvl="0"/>
            <a:r>
              <a:rPr lang="en-US" sz="3600" dirty="0">
                <a:latin typeface="Arial" charset="0"/>
                <a:ea typeface="Arial" charset="0"/>
                <a:cs typeface="Arial" charset="0"/>
              </a:rPr>
              <a:t>In chronic illness situations, it is the family rather than the individual alone who should be seen as needing care. </a:t>
            </a:r>
          </a:p>
          <a:p>
            <a:endParaRPr lang="en-US" sz="3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3900" b="1" dirty="0">
                <a:latin typeface="Arial" charset="0"/>
                <a:ea typeface="Arial" charset="0"/>
                <a:cs typeface="Arial" charset="0"/>
              </a:rPr>
              <a:t>Current trends need to be addressed of the importance of the family in the medical treatment environment for the next decade:</a:t>
            </a:r>
          </a:p>
          <a:p>
            <a:pPr lvl="1"/>
            <a:r>
              <a:rPr lang="en-US" sz="2800" dirty="0"/>
              <a:t>Aging population</a:t>
            </a:r>
          </a:p>
          <a:p>
            <a:pPr lvl="1"/>
            <a:r>
              <a:rPr lang="en-US" sz="2800" dirty="0"/>
              <a:t>Conditions that used to be acute and possibly terminal are now increasingly becoming chronic. (Examples: ESRD, HIV, cancer)</a:t>
            </a:r>
          </a:p>
          <a:p>
            <a:pPr lvl="1"/>
            <a:r>
              <a:rPr lang="en-US" sz="2800" dirty="0"/>
              <a:t>Impact of high-technology treatments on the family</a:t>
            </a:r>
          </a:p>
          <a:p>
            <a:pPr lvl="1"/>
            <a:r>
              <a:rPr lang="en-US" sz="2800" dirty="0"/>
              <a:t>Increasing use of family members as an extension of the health care team in home treatment</a:t>
            </a:r>
          </a:p>
          <a:p>
            <a:pPr lvl="1"/>
            <a:r>
              <a:rPr lang="en-US" sz="2800" dirty="0"/>
              <a:t>Growing appreciation of the importance of health behaviors in the prevention of illness</a:t>
            </a:r>
          </a:p>
          <a:p>
            <a:pPr lvl="1"/>
            <a:r>
              <a:rPr lang="en-US" sz="2800" dirty="0"/>
              <a:t>Death and dying decision-making</a:t>
            </a:r>
          </a:p>
          <a:p>
            <a:pPr lvl="1"/>
            <a:r>
              <a:rPr lang="en-US" sz="2800" dirty="0"/>
              <a:t>Genetic predisposition to illness, and the current implications of genetic testing for the family.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" y="0"/>
            <a:ext cx="12126870" cy="7206711"/>
          </a:xfrm>
        </p:spPr>
      </p:pic>
    </p:spTree>
    <p:extLst>
      <p:ext uri="{BB962C8B-B14F-4D97-AF65-F5344CB8AC3E}">
        <p14:creationId xmlns:p14="http://schemas.microsoft.com/office/powerpoint/2010/main" val="77732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Past Research</a:t>
            </a:r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In 1962, two pediatricians published the first paper from a study examining the relationship between family stress and the susceptibility to streptococcal infections. </a:t>
            </a:r>
          </a:p>
          <a:p>
            <a:pPr lvl="0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They found that an acute crisis was four times more likely to have occurred during the pre-illness period pe</a:t>
            </a:r>
            <a:r>
              <a:rPr lang="en-US" sz="3200" dirty="0"/>
              <a:t>riod.</a:t>
            </a:r>
          </a:p>
          <a:p>
            <a:pPr lvl="0"/>
            <a:r>
              <a:rPr lang="en-US" sz="3200" dirty="0"/>
              <a:t>It was called the family stress study and it was alerting doctors to the fact that a person’s social environment might be a determinant of the clinical incidence of disease.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18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383"/>
            <a:ext cx="10515600" cy="5107580"/>
          </a:xfrm>
        </p:spPr>
        <p:txBody>
          <a:bodyPr>
            <a:normAutofit/>
          </a:bodyPr>
          <a:lstStyle/>
          <a:p>
            <a:pPr lvl="0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Another study 25 years latter in 1986 at George Washington University studied the relationship between family factors and dynamics and medical issues.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study focused on three family factors</a:t>
            </a:r>
          </a:p>
          <a:p>
            <a:pPr lvl="2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family’s problem solving style</a:t>
            </a:r>
          </a:p>
          <a:p>
            <a:pPr lvl="2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strength of the family’s extended network</a:t>
            </a:r>
          </a:p>
          <a:p>
            <a:pPr lvl="2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family’s level of accomplishment as measured by income and educational level</a:t>
            </a:r>
          </a:p>
        </p:txBody>
      </p:sp>
    </p:spTree>
    <p:extLst>
      <p:ext uri="{BB962C8B-B14F-4D97-AF65-F5344CB8AC3E}">
        <p14:creationId xmlns:p14="http://schemas.microsoft.com/office/powerpoint/2010/main" val="7832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5912"/>
            <a:ext cx="10515600" cy="5371051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study was able to predict the early death of patients and it was very startling. It was startling because it was able to predict early patient’s death with 100% accuracy.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thing that made this study so startling was that a few of the findings were the exact opposite to what you would think. 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902" y="3764339"/>
            <a:ext cx="4132882" cy="296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53" y="365125"/>
            <a:ext cx="10919847" cy="5811838"/>
          </a:xfrm>
        </p:spPr>
        <p:txBody>
          <a:bodyPr>
            <a:noAutofit/>
          </a:bodyPr>
          <a:lstStyle/>
          <a:p>
            <a:pPr lvl="2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It turned out that meaningful contact of family members across three generations (family network) predicted </a:t>
            </a:r>
            <a:r>
              <a:rPr lang="en-US" sz="3200" i="1" dirty="0" smtClean="0">
                <a:latin typeface="Arial" charset="0"/>
                <a:ea typeface="Arial" charset="0"/>
                <a:cs typeface="Arial" charset="0"/>
              </a:rPr>
              <a:t>early death.  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lvl="2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The also found that the more highly coordinated the family was with its problem-solving style (usually considered a positive trait),the greater the likelihood the patient would be dead at the time they did a two yea follow-up. </a:t>
            </a:r>
          </a:p>
          <a:p>
            <a:pPr lvl="2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And they found out that the higher the level of accomplishment, the more likely the patient would have died before the two year follow-up.</a:t>
            </a:r>
          </a:p>
          <a:p>
            <a:pPr lvl="2"/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At the same time, physicians ratings of the disease severity proved useless as predictors of the course of the illness. 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8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6393"/>
            <a:ext cx="10515600" cy="5200570"/>
          </a:xfrm>
        </p:spPr>
        <p:txBody>
          <a:bodyPr>
            <a:noAutofit/>
          </a:bodyPr>
          <a:lstStyle/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There have been a few studies that have tried to disprove the 1986 Reis study, but they have been inconclusive.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Nearly every study since then have essentially ignored or at best tolerated families in many medical settings.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Although many hospitals and clinical settings have improved family support, but rarely are these settings and programs ever administered by staff trained in family system dynamics.</a:t>
            </a:r>
          </a:p>
          <a:p>
            <a:pPr marL="0" indent="0">
              <a:buNone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22358"/>
          </a:xfrm>
        </p:spPr>
      </p:pic>
    </p:spTree>
    <p:extLst>
      <p:ext uri="{BB962C8B-B14F-4D97-AF65-F5344CB8AC3E}">
        <p14:creationId xmlns:p14="http://schemas.microsoft.com/office/powerpoint/2010/main" val="10181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210" y="365124"/>
            <a:ext cx="6529076" cy="6503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2553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charset="0"/>
                <a:ea typeface="Arial" charset="0"/>
                <a:cs typeface="Arial" charset="0"/>
              </a:rPr>
              <a:t>A Brief Overview of the Family and Illness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959" y="1224366"/>
            <a:ext cx="11546238" cy="539341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b="1" dirty="0">
                <a:latin typeface="Arial" charset="0"/>
                <a:ea typeface="Arial" charset="0"/>
                <a:cs typeface="Arial" charset="0"/>
              </a:rPr>
              <a:t>The “Deficit” Perspective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approach focuses on family pathology.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The idea is that the family is a potential negative force in medical illness situations, in that dysfunctional family behavior psychologically and physically debilitates the family members. 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This increases the risk for physical illness.</a:t>
            </a:r>
          </a:p>
          <a:p>
            <a:pPr lvl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Possibly the best known of these “deficit” models is the “psychosomatic family.”</a:t>
            </a:r>
          </a:p>
          <a:p>
            <a:pPr lvl="2"/>
            <a:r>
              <a:rPr lang="en-US" sz="2800" dirty="0">
                <a:latin typeface="Arial" charset="0"/>
                <a:ea typeface="Arial" charset="0"/>
                <a:cs typeface="Arial" charset="0"/>
              </a:rPr>
              <a:t>Families in which there is a chronically ill member, it is thought that this renders individual family members susceptible to disease. </a:t>
            </a:r>
          </a:p>
        </p:txBody>
      </p:sp>
    </p:spTree>
    <p:extLst>
      <p:ext uri="{BB962C8B-B14F-4D97-AF65-F5344CB8AC3E}">
        <p14:creationId xmlns:p14="http://schemas.microsoft.com/office/powerpoint/2010/main" val="33287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852</Words>
  <Application>Microsoft Macintosh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 Theme</vt:lpstr>
      <vt:lpstr>Family Processes and  Chronic Illness</vt:lpstr>
      <vt:lpstr>Past Research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Brief Overview of the Family and Illness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Concluding Comments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Family Processes and Chronic Illness Dr. Gary Mumaugh – Bethel University    </dc:title>
  <dc:creator>Gary Mumaugh</dc:creator>
  <cp:lastModifiedBy>Gary Mumaugh</cp:lastModifiedBy>
  <cp:revision>5</cp:revision>
  <dcterms:created xsi:type="dcterms:W3CDTF">2015-10-05T00:54:00Z</dcterms:created>
  <dcterms:modified xsi:type="dcterms:W3CDTF">2015-10-05T01:40:47Z</dcterms:modified>
</cp:coreProperties>
</file>