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320" r:id="rId6"/>
    <p:sldId id="321" r:id="rId7"/>
    <p:sldId id="319" r:id="rId8"/>
    <p:sldId id="260" r:id="rId9"/>
    <p:sldId id="261" r:id="rId10"/>
    <p:sldId id="262" r:id="rId11"/>
    <p:sldId id="263" r:id="rId12"/>
    <p:sldId id="323" r:id="rId13"/>
    <p:sldId id="324" r:id="rId14"/>
    <p:sldId id="326" r:id="rId15"/>
    <p:sldId id="338" r:id="rId16"/>
    <p:sldId id="328" r:id="rId17"/>
    <p:sldId id="329" r:id="rId18"/>
    <p:sldId id="330" r:id="rId19"/>
    <p:sldId id="265" r:id="rId20"/>
    <p:sldId id="266" r:id="rId21"/>
    <p:sldId id="267" r:id="rId22"/>
    <p:sldId id="268" r:id="rId23"/>
    <p:sldId id="269" r:id="rId24"/>
    <p:sldId id="337" r:id="rId25"/>
    <p:sldId id="334" r:id="rId26"/>
    <p:sldId id="335" r:id="rId27"/>
    <p:sldId id="336" r:id="rId28"/>
    <p:sldId id="270" r:id="rId29"/>
    <p:sldId id="331" r:id="rId30"/>
    <p:sldId id="276" r:id="rId31"/>
    <p:sldId id="279" r:id="rId32"/>
    <p:sldId id="278" r:id="rId33"/>
    <p:sldId id="271" r:id="rId34"/>
    <p:sldId id="272" r:id="rId35"/>
    <p:sldId id="273" r:id="rId36"/>
    <p:sldId id="274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213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Muscle System</a:t>
            </a:r>
          </a:p>
          <a:p>
            <a:pPr>
              <a:defRPr/>
            </a:pPr>
            <a:r>
              <a:rPr lang="en-US"/>
              <a:t>Dr. Gary Mumaugh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F7AF3F-5450-4431-A807-3786FDCB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8CEE-7382-4D59-B364-4FA53819F08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9C2EF-C042-4BC4-A86A-E3665A646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395AC-DB9A-4EF1-B90D-54B8203341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3AFD9-372E-42D5-B103-AE51B3A7475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C5121-1DFC-4CB6-967E-DB3FB345F31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1BC51-1108-4350-9AD3-77CEB8A1FD8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6EFAC-084A-4488-80C6-AF2A40CFE12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74950-E859-4DAC-A4C3-C02BD11C806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2EF-C042-4BC4-A86A-E3665A6469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2344BE8D-C823-49D4-847E-62579889CAEC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A805A76-B464-4AF1-8B73-BFAD7F487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EBCEC-40DC-4EB7-84B3-A6B354E409A1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D9A0-DA95-4EB4-94CC-57894588A8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18F8A-AE2E-49AD-9DC1-7702C0DED2C8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CF748-CFA1-451B-B04F-5658DF0CE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01286856-003B-4871-AB8F-5C9BAE00A916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A1F04E7-0692-4542-950D-EE1EDD58E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65044C08-554E-4EEE-BE92-AD37B7CB79F0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18085F6-7E84-4DCD-A6A7-B09EF4459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5EB4E-0828-4E9A-B6D3-6A13EE020C3F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4795E-7FCE-4E6E-981E-B8FDE63BA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05C147-B5B8-4C80-A349-F1DDEF4DE34F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9C521-EF45-4590-A282-741EDA41DB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7874433-E196-4EB7-8691-044B910D9D6C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30D660B-3510-4EAD-B323-5D2739E8E3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B9598-D1AD-4F9F-BDD1-3B9E9B61EE76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4830C-D4F5-4455-8292-5AC7E69121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0735A77-6200-4322-B445-50D3EBF8A539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F02A584-3E27-4ACB-9BAE-864538347C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0987435-D185-4F13-A08F-EE12E2731C30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66E7823-2BCE-48C5-ADA1-A50C82DDA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D9DCA9-6488-4C3C-A471-B7E1FFE72F92}" type="datetimeFigureOut">
              <a:rPr lang="en-US" smtClean="0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0FA015-872D-4A4F-B652-9FF18BF7D3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38600" y="457201"/>
            <a:ext cx="4800600" cy="3125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Arial Black" pitchFamily="34" charset="0"/>
              </a:rPr>
              <a:t>Muscular Tissue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4038600" y="3733799"/>
            <a:ext cx="4419600" cy="1077913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en-US" sz="2400" dirty="0" smtClean="0">
                <a:latin typeface="Arial Black" pitchFamily="34" charset="0"/>
              </a:rPr>
              <a:t>Dr. Gary Mumaugh</a:t>
            </a:r>
          </a:p>
        </p:txBody>
      </p:sp>
      <p:pic>
        <p:nvPicPr>
          <p:cNvPr id="5" name="Picture 4" descr="funny__muscle_pic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457200"/>
            <a:ext cx="3670935" cy="5514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Myofibrils</a:t>
            </a:r>
          </a:p>
        </p:txBody>
      </p:sp>
      <p:sp>
        <p:nvSpPr>
          <p:cNvPr id="15362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Myofibrils are densely packed,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rodlike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contractile elements 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Hundreds to thousands of myofibrils are in a single muscle fiber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make up most of the muscle volume 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The arrangement of myofibrils within a fiber is such that a perfectly aligned repeating series of dark A bands and light I bands is evident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Myofibrils</a:t>
            </a:r>
          </a:p>
        </p:txBody>
      </p:sp>
      <p:pic>
        <p:nvPicPr>
          <p:cNvPr id="16387" name="Picture 1031" descr=" 0903b.jpg                                                      00015FCAKARL's Pocketrans              B81D7FD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81422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5364" name="Text Box 1036"/>
          <p:cNvSpPr txBox="1">
            <a:spLocks noChangeArrowheads="1"/>
          </p:cNvSpPr>
          <p:nvPr/>
        </p:nvSpPr>
        <p:spPr bwMode="auto">
          <a:xfrm>
            <a:off x="685800" y="1752600"/>
            <a:ext cx="2667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Movement within the </a:t>
            </a:r>
            <a:r>
              <a:rPr lang="en-US" dirty="0" err="1"/>
              <a:t>myofilaments</a:t>
            </a:r>
            <a:endParaRPr lang="en-US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I band (thin)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A band (thick and thin)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H zone (thick)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Z line (or disc)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M line</a:t>
            </a:r>
          </a:p>
        </p:txBody>
      </p:sp>
      <p:pic>
        <p:nvPicPr>
          <p:cNvPr id="15365" name="Picture 1038" descr="shi25707_09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2201863"/>
            <a:ext cx="49974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24"/>
          <p:cNvSpPr txBox="1">
            <a:spLocks noChangeArrowheads="1"/>
          </p:cNvSpPr>
          <p:nvPr/>
        </p:nvSpPr>
        <p:spPr bwMode="auto">
          <a:xfrm>
            <a:off x="3879850" y="1895475"/>
            <a:ext cx="4711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latin typeface="Arial" charset="0"/>
                <a:cs typeface="Arial" charset="0"/>
              </a:rPr>
              <a:t>.</a:t>
            </a:r>
            <a:endParaRPr lang="en-US" sz="800" dirty="0">
              <a:latin typeface="Arial" charset="0"/>
              <a:cs typeface="Arial" charset="0"/>
            </a:endParaRPr>
          </a:p>
        </p:txBody>
      </p:sp>
      <p:sp>
        <p:nvSpPr>
          <p:cNvPr id="15367" name="Rectangle 1040"/>
          <p:cNvSpPr>
            <a:spLocks noChangeArrowheads="1"/>
          </p:cNvSpPr>
          <p:nvPr/>
        </p:nvSpPr>
        <p:spPr bwMode="auto">
          <a:xfrm>
            <a:off x="8607425" y="3787775"/>
            <a:ext cx="4238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800" b="1">
              <a:latin typeface="Arial" charset="0"/>
            </a:endParaRPr>
          </a:p>
        </p:txBody>
      </p:sp>
      <p:sp>
        <p:nvSpPr>
          <p:cNvPr id="15368" name="Rectangle 1041"/>
          <p:cNvSpPr>
            <a:spLocks noChangeArrowheads="1"/>
          </p:cNvSpPr>
          <p:nvPr/>
        </p:nvSpPr>
        <p:spPr bwMode="auto">
          <a:xfrm>
            <a:off x="5767388" y="4486275"/>
            <a:ext cx="5286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Sarcomere</a:t>
            </a:r>
            <a:endParaRPr lang="en-US" sz="800" b="1">
              <a:latin typeface="Arial" charset="0"/>
            </a:endParaRPr>
          </a:p>
        </p:txBody>
      </p:sp>
      <p:sp>
        <p:nvSpPr>
          <p:cNvPr id="15369" name="Rectangle 1042"/>
          <p:cNvSpPr>
            <a:spLocks noChangeArrowheads="1"/>
          </p:cNvSpPr>
          <p:nvPr/>
        </p:nvSpPr>
        <p:spPr bwMode="auto">
          <a:xfrm>
            <a:off x="3476625" y="5675313"/>
            <a:ext cx="123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sz="800" b="1">
              <a:latin typeface="Arial" charset="0"/>
            </a:endParaRPr>
          </a:p>
        </p:txBody>
      </p:sp>
      <p:sp>
        <p:nvSpPr>
          <p:cNvPr id="15370" name="Rectangle 1043"/>
          <p:cNvSpPr>
            <a:spLocks noChangeArrowheads="1"/>
          </p:cNvSpPr>
          <p:nvPr/>
        </p:nvSpPr>
        <p:spPr bwMode="auto">
          <a:xfrm>
            <a:off x="4999038" y="2193925"/>
            <a:ext cx="10175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Skeletal muscle fiber</a:t>
            </a:r>
            <a:endParaRPr lang="en-US" sz="800" b="1">
              <a:latin typeface="Arial" charset="0"/>
            </a:endParaRPr>
          </a:p>
        </p:txBody>
      </p:sp>
      <p:sp>
        <p:nvSpPr>
          <p:cNvPr id="15371" name="Rectangle 1044"/>
          <p:cNvSpPr>
            <a:spLocks noChangeArrowheads="1"/>
          </p:cNvSpPr>
          <p:nvPr/>
        </p:nvSpPr>
        <p:spPr bwMode="auto">
          <a:xfrm>
            <a:off x="6588125" y="4781550"/>
            <a:ext cx="266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Z line</a:t>
            </a:r>
            <a:endParaRPr lang="en-US" sz="800" b="1">
              <a:latin typeface="Arial" charset="0"/>
            </a:endParaRPr>
          </a:p>
        </p:txBody>
      </p:sp>
      <p:sp>
        <p:nvSpPr>
          <p:cNvPr id="15372" name="Rectangle 1045"/>
          <p:cNvSpPr>
            <a:spLocks noChangeArrowheads="1"/>
          </p:cNvSpPr>
          <p:nvPr/>
        </p:nvSpPr>
        <p:spPr bwMode="auto">
          <a:xfrm>
            <a:off x="5838825" y="4781550"/>
            <a:ext cx="333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H zone</a:t>
            </a:r>
            <a:endParaRPr lang="en-US" sz="800" b="1">
              <a:latin typeface="Arial" charset="0"/>
            </a:endParaRPr>
          </a:p>
        </p:txBody>
      </p:sp>
      <p:sp>
        <p:nvSpPr>
          <p:cNvPr id="15373" name="Rectangle 1046"/>
          <p:cNvSpPr>
            <a:spLocks noChangeArrowheads="1"/>
          </p:cNvSpPr>
          <p:nvPr/>
        </p:nvSpPr>
        <p:spPr bwMode="auto">
          <a:xfrm>
            <a:off x="7315200" y="4781550"/>
            <a:ext cx="2889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M line</a:t>
            </a:r>
            <a:endParaRPr lang="en-US" sz="800" b="1">
              <a:latin typeface="Arial" charset="0"/>
            </a:endParaRPr>
          </a:p>
        </p:txBody>
      </p:sp>
      <p:sp>
        <p:nvSpPr>
          <p:cNvPr id="15374" name="Rectangle 1047"/>
          <p:cNvSpPr>
            <a:spLocks noChangeArrowheads="1"/>
          </p:cNvSpPr>
          <p:nvPr/>
        </p:nvSpPr>
        <p:spPr bwMode="auto">
          <a:xfrm>
            <a:off x="5233988" y="5508625"/>
            <a:ext cx="3000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I band</a:t>
            </a:r>
            <a:endParaRPr lang="en-US" sz="800" b="1">
              <a:latin typeface="Arial" charset="0"/>
            </a:endParaRPr>
          </a:p>
        </p:txBody>
      </p:sp>
      <p:sp>
        <p:nvSpPr>
          <p:cNvPr id="15375" name="Rectangle 1048"/>
          <p:cNvSpPr>
            <a:spLocks noChangeArrowheads="1"/>
          </p:cNvSpPr>
          <p:nvPr/>
        </p:nvSpPr>
        <p:spPr bwMode="auto">
          <a:xfrm>
            <a:off x="6570663" y="5508625"/>
            <a:ext cx="3000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I band</a:t>
            </a:r>
            <a:endParaRPr lang="en-US" sz="800" b="1">
              <a:latin typeface="Arial" charset="0"/>
            </a:endParaRPr>
          </a:p>
        </p:txBody>
      </p:sp>
      <p:sp>
        <p:nvSpPr>
          <p:cNvPr id="15376" name="Rectangle 1049"/>
          <p:cNvSpPr>
            <a:spLocks noChangeArrowheads="1"/>
          </p:cNvSpPr>
          <p:nvPr/>
        </p:nvSpPr>
        <p:spPr bwMode="auto">
          <a:xfrm>
            <a:off x="5257800" y="5675313"/>
            <a:ext cx="128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sz="800" b="1">
              <a:latin typeface="Arial" charset="0"/>
            </a:endParaRPr>
          </a:p>
        </p:txBody>
      </p:sp>
      <p:sp>
        <p:nvSpPr>
          <p:cNvPr id="15377" name="Rectangle 1050"/>
          <p:cNvSpPr>
            <a:spLocks noChangeArrowheads="1"/>
          </p:cNvSpPr>
          <p:nvPr/>
        </p:nvSpPr>
        <p:spPr bwMode="auto">
          <a:xfrm>
            <a:off x="5160963" y="4808538"/>
            <a:ext cx="2667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Z line</a:t>
            </a:r>
            <a:endParaRPr lang="en-US" sz="800" b="1">
              <a:latin typeface="Arial" charset="0"/>
            </a:endParaRPr>
          </a:p>
        </p:txBody>
      </p:sp>
      <p:sp>
        <p:nvSpPr>
          <p:cNvPr id="15378" name="Freeform 1051"/>
          <p:cNvSpPr>
            <a:spLocks/>
          </p:cNvSpPr>
          <p:nvPr/>
        </p:nvSpPr>
        <p:spPr bwMode="auto">
          <a:xfrm>
            <a:off x="8421688" y="3425825"/>
            <a:ext cx="79375" cy="863600"/>
          </a:xfrm>
          <a:custGeom>
            <a:avLst/>
            <a:gdLst>
              <a:gd name="T0" fmla="*/ 0 w 76"/>
              <a:gd name="T1" fmla="*/ 0 h 828"/>
              <a:gd name="T2" fmla="*/ 2147483647 w 76"/>
              <a:gd name="T3" fmla="*/ 0 h 828"/>
              <a:gd name="T4" fmla="*/ 2147483647 w 76"/>
              <a:gd name="T5" fmla="*/ 2147483647 h 828"/>
              <a:gd name="T6" fmla="*/ 0 w 76"/>
              <a:gd name="T7" fmla="*/ 2147483647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28"/>
              <a:gd name="T14" fmla="*/ 76 w 76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28">
                <a:moveTo>
                  <a:pt x="0" y="0"/>
                </a:moveTo>
                <a:lnTo>
                  <a:pt x="76" y="0"/>
                </a:lnTo>
                <a:lnTo>
                  <a:pt x="76" y="828"/>
                </a:lnTo>
                <a:lnTo>
                  <a:pt x="0" y="8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052"/>
          <p:cNvSpPr>
            <a:spLocks noChangeShapeType="1"/>
          </p:cNvSpPr>
          <p:nvPr/>
        </p:nvSpPr>
        <p:spPr bwMode="auto">
          <a:xfrm>
            <a:off x="8501063" y="3857625"/>
            <a:ext cx="809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1053"/>
          <p:cNvSpPr>
            <a:spLocks noChangeShapeType="1"/>
          </p:cNvSpPr>
          <p:nvPr/>
        </p:nvSpPr>
        <p:spPr bwMode="auto">
          <a:xfrm flipH="1">
            <a:off x="6997700" y="3387725"/>
            <a:ext cx="155575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1054"/>
          <p:cNvSpPr>
            <a:spLocks noChangeShapeType="1"/>
          </p:cNvSpPr>
          <p:nvPr/>
        </p:nvSpPr>
        <p:spPr bwMode="auto">
          <a:xfrm flipH="1" flipV="1">
            <a:off x="7153275" y="3189288"/>
            <a:ext cx="1588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1055"/>
          <p:cNvSpPr>
            <a:spLocks noChangeShapeType="1"/>
          </p:cNvSpPr>
          <p:nvPr/>
        </p:nvSpPr>
        <p:spPr bwMode="auto">
          <a:xfrm>
            <a:off x="7840663" y="3181350"/>
            <a:ext cx="1587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1056"/>
          <p:cNvSpPr>
            <a:spLocks noChangeShapeType="1"/>
          </p:cNvSpPr>
          <p:nvPr/>
        </p:nvSpPr>
        <p:spPr bwMode="auto">
          <a:xfrm flipV="1">
            <a:off x="7781925" y="3389313"/>
            <a:ext cx="58738" cy="150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Freeform 1057"/>
          <p:cNvSpPr>
            <a:spLocks/>
          </p:cNvSpPr>
          <p:nvPr/>
        </p:nvSpPr>
        <p:spPr bwMode="auto">
          <a:xfrm>
            <a:off x="3843338" y="2259013"/>
            <a:ext cx="1125537" cy="109537"/>
          </a:xfrm>
          <a:custGeom>
            <a:avLst/>
            <a:gdLst>
              <a:gd name="T0" fmla="*/ 0 w 1080"/>
              <a:gd name="T1" fmla="*/ 2147483647 h 106"/>
              <a:gd name="T2" fmla="*/ 2147483647 w 1080"/>
              <a:gd name="T3" fmla="*/ 0 h 106"/>
              <a:gd name="T4" fmla="*/ 2147483647 w 1080"/>
              <a:gd name="T5" fmla="*/ 0 h 106"/>
              <a:gd name="T6" fmla="*/ 0 60000 65536"/>
              <a:gd name="T7" fmla="*/ 0 60000 65536"/>
              <a:gd name="T8" fmla="*/ 0 60000 65536"/>
              <a:gd name="T9" fmla="*/ 0 w 1080"/>
              <a:gd name="T10" fmla="*/ 0 h 106"/>
              <a:gd name="T11" fmla="*/ 1080 w 1080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106">
                <a:moveTo>
                  <a:pt x="0" y="106"/>
                </a:moveTo>
                <a:lnTo>
                  <a:pt x="194" y="0"/>
                </a:lnTo>
                <a:lnTo>
                  <a:pt x="10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Freeform 1058"/>
          <p:cNvSpPr>
            <a:spLocks/>
          </p:cNvSpPr>
          <p:nvPr/>
        </p:nvSpPr>
        <p:spPr bwMode="auto">
          <a:xfrm>
            <a:off x="4743450" y="2414588"/>
            <a:ext cx="769938" cy="1019175"/>
          </a:xfrm>
          <a:custGeom>
            <a:avLst/>
            <a:gdLst>
              <a:gd name="T0" fmla="*/ 0 w 738"/>
              <a:gd name="T1" fmla="*/ 2147483647 h 978"/>
              <a:gd name="T2" fmla="*/ 2147483647 w 738"/>
              <a:gd name="T3" fmla="*/ 0 h 978"/>
              <a:gd name="T4" fmla="*/ 2147483647 w 738"/>
              <a:gd name="T5" fmla="*/ 0 h 978"/>
              <a:gd name="T6" fmla="*/ 0 60000 65536"/>
              <a:gd name="T7" fmla="*/ 0 60000 65536"/>
              <a:gd name="T8" fmla="*/ 0 60000 65536"/>
              <a:gd name="T9" fmla="*/ 0 w 738"/>
              <a:gd name="T10" fmla="*/ 0 h 978"/>
              <a:gd name="T11" fmla="*/ 738 w 738"/>
              <a:gd name="T12" fmla="*/ 978 h 9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8" h="978">
                <a:moveTo>
                  <a:pt x="0" y="978"/>
                </a:moveTo>
                <a:lnTo>
                  <a:pt x="369" y="0"/>
                </a:lnTo>
                <a:lnTo>
                  <a:pt x="73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Freeform 1059"/>
          <p:cNvSpPr>
            <a:spLocks/>
          </p:cNvSpPr>
          <p:nvPr/>
        </p:nvSpPr>
        <p:spPr bwMode="auto">
          <a:xfrm>
            <a:off x="5754688" y="4981575"/>
            <a:ext cx="504825" cy="79375"/>
          </a:xfrm>
          <a:custGeom>
            <a:avLst/>
            <a:gdLst>
              <a:gd name="T0" fmla="*/ 0 w 484"/>
              <a:gd name="T1" fmla="*/ 2147483647 h 76"/>
              <a:gd name="T2" fmla="*/ 0 w 484"/>
              <a:gd name="T3" fmla="*/ 0 h 76"/>
              <a:gd name="T4" fmla="*/ 2147483647 w 484"/>
              <a:gd name="T5" fmla="*/ 0 h 76"/>
              <a:gd name="T6" fmla="*/ 2147483647 w 484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484"/>
              <a:gd name="T13" fmla="*/ 0 h 76"/>
              <a:gd name="T14" fmla="*/ 484 w 484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4" h="76">
                <a:moveTo>
                  <a:pt x="0" y="76"/>
                </a:moveTo>
                <a:lnTo>
                  <a:pt x="0" y="0"/>
                </a:lnTo>
                <a:lnTo>
                  <a:pt x="484" y="0"/>
                </a:lnTo>
                <a:lnTo>
                  <a:pt x="484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1060"/>
          <p:cNvSpPr>
            <a:spLocks noChangeShapeType="1"/>
          </p:cNvSpPr>
          <p:nvPr/>
        </p:nvSpPr>
        <p:spPr bwMode="auto">
          <a:xfrm flipV="1">
            <a:off x="6008688" y="4900613"/>
            <a:ext cx="0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1061"/>
          <p:cNvSpPr>
            <a:spLocks noChangeShapeType="1"/>
          </p:cNvSpPr>
          <p:nvPr/>
        </p:nvSpPr>
        <p:spPr bwMode="auto">
          <a:xfrm flipV="1">
            <a:off x="5291138" y="4938713"/>
            <a:ext cx="0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1062"/>
          <p:cNvSpPr>
            <a:spLocks noChangeShapeType="1"/>
          </p:cNvSpPr>
          <p:nvPr/>
        </p:nvSpPr>
        <p:spPr bwMode="auto">
          <a:xfrm flipV="1">
            <a:off x="7429500" y="4933950"/>
            <a:ext cx="1588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1063"/>
          <p:cNvSpPr>
            <a:spLocks noChangeShapeType="1"/>
          </p:cNvSpPr>
          <p:nvPr/>
        </p:nvSpPr>
        <p:spPr bwMode="auto">
          <a:xfrm flipV="1">
            <a:off x="6716713" y="4933950"/>
            <a:ext cx="0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Text Box 1064"/>
          <p:cNvSpPr txBox="1">
            <a:spLocks noChangeArrowheads="1"/>
          </p:cNvSpPr>
          <p:nvPr/>
        </p:nvSpPr>
        <p:spPr bwMode="auto">
          <a:xfrm>
            <a:off x="5540375" y="2349500"/>
            <a:ext cx="757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Sarcoplasmic</a:t>
            </a:r>
          </a:p>
          <a:p>
            <a:r>
              <a:rPr lang="en-US" sz="800" b="1">
                <a:latin typeface="Arial" charset="0"/>
              </a:rPr>
              <a:t>reticulum</a:t>
            </a:r>
          </a:p>
        </p:txBody>
      </p:sp>
      <p:sp>
        <p:nvSpPr>
          <p:cNvPr id="15392" name="Text Box 1065"/>
          <p:cNvSpPr txBox="1">
            <a:spLocks noChangeArrowheads="1"/>
          </p:cNvSpPr>
          <p:nvPr/>
        </p:nvSpPr>
        <p:spPr bwMode="auto">
          <a:xfrm>
            <a:off x="6845300" y="2943225"/>
            <a:ext cx="811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Thick (myosin)</a:t>
            </a:r>
          </a:p>
          <a:p>
            <a:r>
              <a:rPr lang="en-US" sz="800" b="1">
                <a:latin typeface="Arial" charset="0"/>
              </a:rPr>
              <a:t>filaments</a:t>
            </a:r>
          </a:p>
        </p:txBody>
      </p:sp>
      <p:sp>
        <p:nvSpPr>
          <p:cNvPr id="15393" name="Text Box 1066"/>
          <p:cNvSpPr txBox="1">
            <a:spLocks noChangeArrowheads="1"/>
          </p:cNvSpPr>
          <p:nvPr/>
        </p:nvSpPr>
        <p:spPr bwMode="auto">
          <a:xfrm>
            <a:off x="7646988" y="2943225"/>
            <a:ext cx="639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Thin (actin)</a:t>
            </a:r>
          </a:p>
          <a:p>
            <a:r>
              <a:rPr lang="en-US" sz="800" b="1">
                <a:latin typeface="Arial" charset="0"/>
              </a:rPr>
              <a:t>filaments</a:t>
            </a:r>
          </a:p>
        </p:txBody>
      </p:sp>
      <p:sp>
        <p:nvSpPr>
          <p:cNvPr id="15394" name="Text Box 1067"/>
          <p:cNvSpPr txBox="1">
            <a:spLocks noChangeArrowheads="1"/>
          </p:cNvSpPr>
          <p:nvPr/>
        </p:nvSpPr>
        <p:spPr bwMode="auto">
          <a:xfrm>
            <a:off x="7261225" y="5507038"/>
            <a:ext cx="4365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A band</a:t>
            </a:r>
          </a:p>
        </p:txBody>
      </p:sp>
      <p:sp>
        <p:nvSpPr>
          <p:cNvPr id="15395" name="Text Box 1068"/>
          <p:cNvSpPr txBox="1">
            <a:spLocks noChangeArrowheads="1"/>
          </p:cNvSpPr>
          <p:nvPr/>
        </p:nvSpPr>
        <p:spPr bwMode="auto">
          <a:xfrm>
            <a:off x="5843588" y="5507038"/>
            <a:ext cx="4365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A band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Skeletal Muscle Contraction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5D9BF-6F41-424B-90D6-15B58A39FC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3744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Thick </a:t>
            </a:r>
            <a:r>
              <a:rPr lang="en-US" sz="2000" dirty="0" err="1">
                <a:solidFill>
                  <a:schemeClr val="accent2"/>
                </a:solidFill>
              </a:rPr>
              <a:t>myofilaments</a:t>
            </a:r>
            <a:r>
              <a:rPr lang="en-US" sz="2000" dirty="0"/>
              <a:t> 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000" dirty="0"/>
              <a:t> Composed of myosin protein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000" dirty="0"/>
              <a:t> Form the cross-bridges</a:t>
            </a:r>
          </a:p>
          <a:p>
            <a:endParaRPr lang="en-US" sz="2000" b="1" dirty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724400" y="1905000"/>
            <a:ext cx="388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Thin </a:t>
            </a:r>
            <a:r>
              <a:rPr lang="en-US" sz="2000" dirty="0" err="1">
                <a:solidFill>
                  <a:schemeClr val="accent2"/>
                </a:solidFill>
              </a:rPr>
              <a:t>myofilaments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000" dirty="0"/>
              <a:t> Composed of </a:t>
            </a:r>
            <a:r>
              <a:rPr lang="en-US" sz="2000" dirty="0" err="1"/>
              <a:t>actin</a:t>
            </a:r>
            <a:r>
              <a:rPr lang="en-US" sz="2000" dirty="0"/>
              <a:t> protein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000" dirty="0"/>
              <a:t> Associated with </a:t>
            </a:r>
            <a:r>
              <a:rPr lang="en-US" sz="2000" dirty="0" err="1"/>
              <a:t>troponin</a:t>
            </a:r>
            <a:r>
              <a:rPr lang="en-US" sz="2000" dirty="0"/>
              <a:t> and </a:t>
            </a:r>
            <a:r>
              <a:rPr lang="en-US" sz="2000" dirty="0" err="1"/>
              <a:t>tropomyosin</a:t>
            </a:r>
            <a:r>
              <a:rPr lang="en-US" sz="2000" dirty="0"/>
              <a:t> proteins</a:t>
            </a:r>
          </a:p>
        </p:txBody>
      </p:sp>
      <p:sp>
        <p:nvSpPr>
          <p:cNvPr id="16390" name="TextBox 24"/>
          <p:cNvSpPr txBox="1">
            <a:spLocks noChangeArrowheads="1"/>
          </p:cNvSpPr>
          <p:nvPr/>
        </p:nvSpPr>
        <p:spPr bwMode="auto">
          <a:xfrm>
            <a:off x="2284413" y="3175000"/>
            <a:ext cx="4578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latin typeface="Arial" charset="0"/>
                <a:cs typeface="Arial" charset="0"/>
              </a:rPr>
              <a:t>.</a:t>
            </a:r>
            <a:endParaRPr lang="en-US" sz="800" dirty="0">
              <a:latin typeface="Arial" charset="0"/>
              <a:cs typeface="Arial" charset="0"/>
            </a:endParaRPr>
          </a:p>
        </p:txBody>
      </p:sp>
      <p:pic>
        <p:nvPicPr>
          <p:cNvPr id="16391" name="Picture 6" descr="shi25707_09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050" y="3844925"/>
            <a:ext cx="55276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264025" y="5135563"/>
            <a:ext cx="1588" cy="1333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5130800" y="5462588"/>
            <a:ext cx="0" cy="10064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3244850" y="6078538"/>
            <a:ext cx="1588" cy="4111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6248400" y="5964238"/>
            <a:ext cx="0" cy="5127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3641725" y="3830638"/>
            <a:ext cx="1946275" cy="673100"/>
          </a:xfrm>
          <a:custGeom>
            <a:avLst/>
            <a:gdLst>
              <a:gd name="T0" fmla="*/ 0 w 1765"/>
              <a:gd name="T1" fmla="*/ 2147483647 h 610"/>
              <a:gd name="T2" fmla="*/ 2147483647 w 1765"/>
              <a:gd name="T3" fmla="*/ 0 h 610"/>
              <a:gd name="T4" fmla="*/ 2147483647 w 1765"/>
              <a:gd name="T5" fmla="*/ 2147483647 h 610"/>
              <a:gd name="T6" fmla="*/ 0 60000 65536"/>
              <a:gd name="T7" fmla="*/ 0 60000 65536"/>
              <a:gd name="T8" fmla="*/ 0 60000 65536"/>
              <a:gd name="T9" fmla="*/ 0 w 1765"/>
              <a:gd name="T10" fmla="*/ 0 h 610"/>
              <a:gd name="T11" fmla="*/ 1765 w 1765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5" h="610">
                <a:moveTo>
                  <a:pt x="0" y="610"/>
                </a:moveTo>
                <a:lnTo>
                  <a:pt x="851" y="0"/>
                </a:lnTo>
                <a:lnTo>
                  <a:pt x="1765" y="5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4579938" y="3567113"/>
            <a:ext cx="0" cy="263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6091238" y="3751263"/>
            <a:ext cx="190500" cy="646112"/>
          </a:xfrm>
          <a:custGeom>
            <a:avLst/>
            <a:gdLst>
              <a:gd name="T0" fmla="*/ 0 w 173"/>
              <a:gd name="T1" fmla="*/ 2147483647 h 586"/>
              <a:gd name="T2" fmla="*/ 0 w 173"/>
              <a:gd name="T3" fmla="*/ 2147483647 h 586"/>
              <a:gd name="T4" fmla="*/ 2147483647 w 173"/>
              <a:gd name="T5" fmla="*/ 2147483647 h 586"/>
              <a:gd name="T6" fmla="*/ 2147483647 w 173"/>
              <a:gd name="T7" fmla="*/ 2147483647 h 586"/>
              <a:gd name="T8" fmla="*/ 2147483647 w 173"/>
              <a:gd name="T9" fmla="*/ 2147483647 h 586"/>
              <a:gd name="T10" fmla="*/ 2147483647 w 173"/>
              <a:gd name="T11" fmla="*/ 2147483647 h 586"/>
              <a:gd name="T12" fmla="*/ 2147483647 w 173"/>
              <a:gd name="T13" fmla="*/ 2147483647 h 586"/>
              <a:gd name="T14" fmla="*/ 2147483647 w 173"/>
              <a:gd name="T15" fmla="*/ 2147483647 h 586"/>
              <a:gd name="T16" fmla="*/ 2147483647 w 173"/>
              <a:gd name="T17" fmla="*/ 2147483647 h 586"/>
              <a:gd name="T18" fmla="*/ 2147483647 w 173"/>
              <a:gd name="T19" fmla="*/ 0 h 586"/>
              <a:gd name="T20" fmla="*/ 2147483647 w 173"/>
              <a:gd name="T21" fmla="*/ 0 h 586"/>
              <a:gd name="T22" fmla="*/ 2147483647 w 173"/>
              <a:gd name="T23" fmla="*/ 2147483647 h 586"/>
              <a:gd name="T24" fmla="*/ 2147483647 w 173"/>
              <a:gd name="T25" fmla="*/ 2147483647 h 586"/>
              <a:gd name="T26" fmla="*/ 2147483647 w 173"/>
              <a:gd name="T27" fmla="*/ 2147483647 h 586"/>
              <a:gd name="T28" fmla="*/ 2147483647 w 173"/>
              <a:gd name="T29" fmla="*/ 2147483647 h 586"/>
              <a:gd name="T30" fmla="*/ 2147483647 w 173"/>
              <a:gd name="T31" fmla="*/ 2147483647 h 586"/>
              <a:gd name="T32" fmla="*/ 2147483647 w 173"/>
              <a:gd name="T33" fmla="*/ 2147483647 h 586"/>
              <a:gd name="T34" fmla="*/ 2147483647 w 173"/>
              <a:gd name="T35" fmla="*/ 2147483647 h 586"/>
              <a:gd name="T36" fmla="*/ 2147483647 w 173"/>
              <a:gd name="T37" fmla="*/ 2147483647 h 586"/>
              <a:gd name="T38" fmla="*/ 2147483647 w 173"/>
              <a:gd name="T39" fmla="*/ 2147483647 h 586"/>
              <a:gd name="T40" fmla="*/ 2147483647 w 173"/>
              <a:gd name="T41" fmla="*/ 2147483647 h 586"/>
              <a:gd name="T42" fmla="*/ 2147483647 w 173"/>
              <a:gd name="T43" fmla="*/ 2147483647 h 586"/>
              <a:gd name="T44" fmla="*/ 2147483647 w 173"/>
              <a:gd name="T45" fmla="*/ 2147483647 h 586"/>
              <a:gd name="T46" fmla="*/ 2147483647 w 173"/>
              <a:gd name="T47" fmla="*/ 2147483647 h 586"/>
              <a:gd name="T48" fmla="*/ 2147483647 w 173"/>
              <a:gd name="T49" fmla="*/ 2147483647 h 586"/>
              <a:gd name="T50" fmla="*/ 2147483647 w 173"/>
              <a:gd name="T51" fmla="*/ 2147483647 h 586"/>
              <a:gd name="T52" fmla="*/ 2147483647 w 173"/>
              <a:gd name="T53" fmla="*/ 2147483647 h 586"/>
              <a:gd name="T54" fmla="*/ 2147483647 w 173"/>
              <a:gd name="T55" fmla="*/ 2147483647 h 586"/>
              <a:gd name="T56" fmla="*/ 2147483647 w 173"/>
              <a:gd name="T57" fmla="*/ 2147483647 h 586"/>
              <a:gd name="T58" fmla="*/ 2147483647 w 173"/>
              <a:gd name="T59" fmla="*/ 2147483647 h 586"/>
              <a:gd name="T60" fmla="*/ 2147483647 w 173"/>
              <a:gd name="T61" fmla="*/ 2147483647 h 586"/>
              <a:gd name="T62" fmla="*/ 2147483647 w 173"/>
              <a:gd name="T63" fmla="*/ 2147483647 h 586"/>
              <a:gd name="T64" fmla="*/ 2147483647 w 173"/>
              <a:gd name="T65" fmla="*/ 2147483647 h 586"/>
              <a:gd name="T66" fmla="*/ 2147483647 w 173"/>
              <a:gd name="T67" fmla="*/ 2147483647 h 586"/>
              <a:gd name="T68" fmla="*/ 2147483647 w 173"/>
              <a:gd name="T69" fmla="*/ 2147483647 h 586"/>
              <a:gd name="T70" fmla="*/ 2147483647 w 173"/>
              <a:gd name="T71" fmla="*/ 2147483647 h 586"/>
              <a:gd name="T72" fmla="*/ 2147483647 w 173"/>
              <a:gd name="T73" fmla="*/ 2147483647 h 586"/>
              <a:gd name="T74" fmla="*/ 2147483647 w 173"/>
              <a:gd name="T75" fmla="*/ 2147483647 h 586"/>
              <a:gd name="T76" fmla="*/ 2147483647 w 173"/>
              <a:gd name="T77" fmla="*/ 2147483647 h 586"/>
              <a:gd name="T78" fmla="*/ 2147483647 w 173"/>
              <a:gd name="T79" fmla="*/ 2147483647 h 586"/>
              <a:gd name="T80" fmla="*/ 2147483647 w 173"/>
              <a:gd name="T81" fmla="*/ 2147483647 h 586"/>
              <a:gd name="T82" fmla="*/ 2147483647 w 173"/>
              <a:gd name="T83" fmla="*/ 2147483647 h 586"/>
              <a:gd name="T84" fmla="*/ 2147483647 w 173"/>
              <a:gd name="T85" fmla="*/ 2147483647 h 586"/>
              <a:gd name="T86" fmla="*/ 2147483647 w 173"/>
              <a:gd name="T87" fmla="*/ 2147483647 h 586"/>
              <a:gd name="T88" fmla="*/ 2147483647 w 173"/>
              <a:gd name="T89" fmla="*/ 2147483647 h 58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"/>
              <a:gd name="T136" fmla="*/ 0 h 586"/>
              <a:gd name="T137" fmla="*/ 173 w 173"/>
              <a:gd name="T138" fmla="*/ 586 h 58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" h="586">
                <a:moveTo>
                  <a:pt x="0" y="86"/>
                </a:moveTo>
                <a:lnTo>
                  <a:pt x="0" y="86"/>
                </a:lnTo>
                <a:lnTo>
                  <a:pt x="8" y="67"/>
                </a:lnTo>
                <a:lnTo>
                  <a:pt x="15" y="50"/>
                </a:lnTo>
                <a:lnTo>
                  <a:pt x="23" y="37"/>
                </a:lnTo>
                <a:lnTo>
                  <a:pt x="33" y="23"/>
                </a:lnTo>
                <a:lnTo>
                  <a:pt x="42" y="14"/>
                </a:lnTo>
                <a:lnTo>
                  <a:pt x="52" y="6"/>
                </a:lnTo>
                <a:lnTo>
                  <a:pt x="61" y="2"/>
                </a:lnTo>
                <a:lnTo>
                  <a:pt x="72" y="0"/>
                </a:lnTo>
                <a:lnTo>
                  <a:pt x="82" y="2"/>
                </a:lnTo>
                <a:lnTo>
                  <a:pt x="93" y="6"/>
                </a:lnTo>
                <a:lnTo>
                  <a:pt x="103" y="14"/>
                </a:lnTo>
                <a:lnTo>
                  <a:pt x="112" y="23"/>
                </a:lnTo>
                <a:lnTo>
                  <a:pt x="120" y="37"/>
                </a:lnTo>
                <a:lnTo>
                  <a:pt x="129" y="50"/>
                </a:lnTo>
                <a:lnTo>
                  <a:pt x="137" y="67"/>
                </a:lnTo>
                <a:lnTo>
                  <a:pt x="145" y="86"/>
                </a:lnTo>
                <a:lnTo>
                  <a:pt x="150" y="107"/>
                </a:lnTo>
                <a:lnTo>
                  <a:pt x="156" y="130"/>
                </a:lnTo>
                <a:lnTo>
                  <a:pt x="166" y="179"/>
                </a:lnTo>
                <a:lnTo>
                  <a:pt x="171" y="234"/>
                </a:lnTo>
                <a:lnTo>
                  <a:pt x="173" y="293"/>
                </a:lnTo>
                <a:lnTo>
                  <a:pt x="171" y="352"/>
                </a:lnTo>
                <a:lnTo>
                  <a:pt x="166" y="407"/>
                </a:lnTo>
                <a:lnTo>
                  <a:pt x="156" y="456"/>
                </a:lnTo>
                <a:lnTo>
                  <a:pt x="150" y="479"/>
                </a:lnTo>
                <a:lnTo>
                  <a:pt x="145" y="500"/>
                </a:lnTo>
                <a:lnTo>
                  <a:pt x="137" y="517"/>
                </a:lnTo>
                <a:lnTo>
                  <a:pt x="129" y="534"/>
                </a:lnTo>
                <a:lnTo>
                  <a:pt x="120" y="550"/>
                </a:lnTo>
                <a:lnTo>
                  <a:pt x="112" y="563"/>
                </a:lnTo>
                <a:lnTo>
                  <a:pt x="103" y="572"/>
                </a:lnTo>
                <a:lnTo>
                  <a:pt x="93" y="578"/>
                </a:lnTo>
                <a:lnTo>
                  <a:pt x="82" y="584"/>
                </a:lnTo>
                <a:lnTo>
                  <a:pt x="72" y="586"/>
                </a:lnTo>
                <a:lnTo>
                  <a:pt x="65" y="584"/>
                </a:lnTo>
                <a:lnTo>
                  <a:pt x="57" y="582"/>
                </a:lnTo>
                <a:lnTo>
                  <a:pt x="50" y="578"/>
                </a:lnTo>
                <a:lnTo>
                  <a:pt x="42" y="572"/>
                </a:lnTo>
                <a:lnTo>
                  <a:pt x="29" y="557"/>
                </a:lnTo>
                <a:lnTo>
                  <a:pt x="15" y="53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5049838" y="4592638"/>
            <a:ext cx="193675" cy="869950"/>
          </a:xfrm>
          <a:custGeom>
            <a:avLst/>
            <a:gdLst>
              <a:gd name="T0" fmla="*/ 0 w 175"/>
              <a:gd name="T1" fmla="*/ 2147483647 h 789"/>
              <a:gd name="T2" fmla="*/ 0 w 175"/>
              <a:gd name="T3" fmla="*/ 2147483647 h 789"/>
              <a:gd name="T4" fmla="*/ 2147483647 w 175"/>
              <a:gd name="T5" fmla="*/ 2147483647 h 789"/>
              <a:gd name="T6" fmla="*/ 2147483647 w 175"/>
              <a:gd name="T7" fmla="*/ 2147483647 h 789"/>
              <a:gd name="T8" fmla="*/ 2147483647 w 175"/>
              <a:gd name="T9" fmla="*/ 2147483647 h 789"/>
              <a:gd name="T10" fmla="*/ 2147483647 w 175"/>
              <a:gd name="T11" fmla="*/ 2147483647 h 789"/>
              <a:gd name="T12" fmla="*/ 2147483647 w 175"/>
              <a:gd name="T13" fmla="*/ 2147483647 h 789"/>
              <a:gd name="T14" fmla="*/ 2147483647 w 175"/>
              <a:gd name="T15" fmla="*/ 2147483647 h 789"/>
              <a:gd name="T16" fmla="*/ 2147483647 w 175"/>
              <a:gd name="T17" fmla="*/ 2147483647 h 789"/>
              <a:gd name="T18" fmla="*/ 2147483647 w 175"/>
              <a:gd name="T19" fmla="*/ 0 h 789"/>
              <a:gd name="T20" fmla="*/ 2147483647 w 175"/>
              <a:gd name="T21" fmla="*/ 0 h 789"/>
              <a:gd name="T22" fmla="*/ 2147483647 w 175"/>
              <a:gd name="T23" fmla="*/ 2147483647 h 789"/>
              <a:gd name="T24" fmla="*/ 2147483647 w 175"/>
              <a:gd name="T25" fmla="*/ 2147483647 h 789"/>
              <a:gd name="T26" fmla="*/ 2147483647 w 175"/>
              <a:gd name="T27" fmla="*/ 2147483647 h 789"/>
              <a:gd name="T28" fmla="*/ 2147483647 w 175"/>
              <a:gd name="T29" fmla="*/ 2147483647 h 789"/>
              <a:gd name="T30" fmla="*/ 2147483647 w 175"/>
              <a:gd name="T31" fmla="*/ 2147483647 h 789"/>
              <a:gd name="T32" fmla="*/ 2147483647 w 175"/>
              <a:gd name="T33" fmla="*/ 2147483647 h 789"/>
              <a:gd name="T34" fmla="*/ 2147483647 w 175"/>
              <a:gd name="T35" fmla="*/ 2147483647 h 789"/>
              <a:gd name="T36" fmla="*/ 2147483647 w 175"/>
              <a:gd name="T37" fmla="*/ 2147483647 h 789"/>
              <a:gd name="T38" fmla="*/ 2147483647 w 175"/>
              <a:gd name="T39" fmla="*/ 2147483647 h 789"/>
              <a:gd name="T40" fmla="*/ 2147483647 w 175"/>
              <a:gd name="T41" fmla="*/ 2147483647 h 789"/>
              <a:gd name="T42" fmla="*/ 2147483647 w 175"/>
              <a:gd name="T43" fmla="*/ 2147483647 h 789"/>
              <a:gd name="T44" fmla="*/ 2147483647 w 175"/>
              <a:gd name="T45" fmla="*/ 2147483647 h 789"/>
              <a:gd name="T46" fmla="*/ 2147483647 w 175"/>
              <a:gd name="T47" fmla="*/ 2147483647 h 789"/>
              <a:gd name="T48" fmla="*/ 2147483647 w 175"/>
              <a:gd name="T49" fmla="*/ 2147483647 h 789"/>
              <a:gd name="T50" fmla="*/ 2147483647 w 175"/>
              <a:gd name="T51" fmla="*/ 2147483647 h 789"/>
              <a:gd name="T52" fmla="*/ 2147483647 w 175"/>
              <a:gd name="T53" fmla="*/ 2147483647 h 789"/>
              <a:gd name="T54" fmla="*/ 2147483647 w 175"/>
              <a:gd name="T55" fmla="*/ 2147483647 h 789"/>
              <a:gd name="T56" fmla="*/ 2147483647 w 175"/>
              <a:gd name="T57" fmla="*/ 2147483647 h 789"/>
              <a:gd name="T58" fmla="*/ 2147483647 w 175"/>
              <a:gd name="T59" fmla="*/ 2147483647 h 789"/>
              <a:gd name="T60" fmla="*/ 2147483647 w 175"/>
              <a:gd name="T61" fmla="*/ 2147483647 h 789"/>
              <a:gd name="T62" fmla="*/ 2147483647 w 175"/>
              <a:gd name="T63" fmla="*/ 2147483647 h 789"/>
              <a:gd name="T64" fmla="*/ 2147483647 w 175"/>
              <a:gd name="T65" fmla="*/ 2147483647 h 789"/>
              <a:gd name="T66" fmla="*/ 2147483647 w 175"/>
              <a:gd name="T67" fmla="*/ 2147483647 h 789"/>
              <a:gd name="T68" fmla="*/ 2147483647 w 175"/>
              <a:gd name="T69" fmla="*/ 2147483647 h 789"/>
              <a:gd name="T70" fmla="*/ 2147483647 w 175"/>
              <a:gd name="T71" fmla="*/ 2147483647 h 789"/>
              <a:gd name="T72" fmla="*/ 2147483647 w 175"/>
              <a:gd name="T73" fmla="*/ 2147483647 h 789"/>
              <a:gd name="T74" fmla="*/ 2147483647 w 175"/>
              <a:gd name="T75" fmla="*/ 2147483647 h 789"/>
              <a:gd name="T76" fmla="*/ 2147483647 w 175"/>
              <a:gd name="T77" fmla="*/ 2147483647 h 789"/>
              <a:gd name="T78" fmla="*/ 2147483647 w 175"/>
              <a:gd name="T79" fmla="*/ 2147483647 h 789"/>
              <a:gd name="T80" fmla="*/ 2147483647 w 175"/>
              <a:gd name="T81" fmla="*/ 2147483647 h 789"/>
              <a:gd name="T82" fmla="*/ 2147483647 w 175"/>
              <a:gd name="T83" fmla="*/ 2147483647 h 789"/>
              <a:gd name="T84" fmla="*/ 2147483647 w 175"/>
              <a:gd name="T85" fmla="*/ 2147483647 h 789"/>
              <a:gd name="T86" fmla="*/ 2147483647 w 175"/>
              <a:gd name="T87" fmla="*/ 2147483647 h 789"/>
              <a:gd name="T88" fmla="*/ 2147483647 w 175"/>
              <a:gd name="T89" fmla="*/ 2147483647 h 789"/>
              <a:gd name="T90" fmla="*/ 2147483647 w 175"/>
              <a:gd name="T91" fmla="*/ 2147483647 h 7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5"/>
              <a:gd name="T139" fmla="*/ 0 h 789"/>
              <a:gd name="T140" fmla="*/ 175 w 175"/>
              <a:gd name="T141" fmla="*/ 789 h 78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5" h="789">
                <a:moveTo>
                  <a:pt x="0" y="116"/>
                </a:moveTo>
                <a:lnTo>
                  <a:pt x="0" y="116"/>
                </a:lnTo>
                <a:lnTo>
                  <a:pt x="7" y="92"/>
                </a:lnTo>
                <a:lnTo>
                  <a:pt x="15" y="69"/>
                </a:lnTo>
                <a:lnTo>
                  <a:pt x="24" y="48"/>
                </a:lnTo>
                <a:lnTo>
                  <a:pt x="32" y="33"/>
                </a:lnTo>
                <a:lnTo>
                  <a:pt x="42" y="19"/>
                </a:lnTo>
                <a:lnTo>
                  <a:pt x="51" y="10"/>
                </a:lnTo>
                <a:lnTo>
                  <a:pt x="62" y="2"/>
                </a:lnTo>
                <a:lnTo>
                  <a:pt x="72" y="0"/>
                </a:lnTo>
                <a:lnTo>
                  <a:pt x="83" y="2"/>
                </a:lnTo>
                <a:lnTo>
                  <a:pt x="93" y="10"/>
                </a:lnTo>
                <a:lnTo>
                  <a:pt x="102" y="19"/>
                </a:lnTo>
                <a:lnTo>
                  <a:pt x="112" y="33"/>
                </a:lnTo>
                <a:lnTo>
                  <a:pt x="121" y="48"/>
                </a:lnTo>
                <a:lnTo>
                  <a:pt x="129" y="69"/>
                </a:lnTo>
                <a:lnTo>
                  <a:pt x="137" y="92"/>
                </a:lnTo>
                <a:lnTo>
                  <a:pt x="144" y="116"/>
                </a:lnTo>
                <a:lnTo>
                  <a:pt x="152" y="145"/>
                </a:lnTo>
                <a:lnTo>
                  <a:pt x="158" y="175"/>
                </a:lnTo>
                <a:lnTo>
                  <a:pt x="167" y="242"/>
                </a:lnTo>
                <a:lnTo>
                  <a:pt x="173" y="316"/>
                </a:lnTo>
                <a:lnTo>
                  <a:pt x="175" y="396"/>
                </a:lnTo>
                <a:lnTo>
                  <a:pt x="173" y="473"/>
                </a:lnTo>
                <a:lnTo>
                  <a:pt x="167" y="548"/>
                </a:lnTo>
                <a:lnTo>
                  <a:pt x="158" y="616"/>
                </a:lnTo>
                <a:lnTo>
                  <a:pt x="152" y="644"/>
                </a:lnTo>
                <a:lnTo>
                  <a:pt x="144" y="673"/>
                </a:lnTo>
                <a:lnTo>
                  <a:pt x="137" y="700"/>
                </a:lnTo>
                <a:lnTo>
                  <a:pt x="129" y="722"/>
                </a:lnTo>
                <a:lnTo>
                  <a:pt x="121" y="741"/>
                </a:lnTo>
                <a:lnTo>
                  <a:pt x="112" y="758"/>
                </a:lnTo>
                <a:lnTo>
                  <a:pt x="102" y="772"/>
                </a:lnTo>
                <a:lnTo>
                  <a:pt x="93" y="781"/>
                </a:lnTo>
                <a:lnTo>
                  <a:pt x="83" y="787"/>
                </a:lnTo>
                <a:lnTo>
                  <a:pt x="72" y="789"/>
                </a:lnTo>
                <a:lnTo>
                  <a:pt x="64" y="787"/>
                </a:lnTo>
                <a:lnTo>
                  <a:pt x="57" y="785"/>
                </a:lnTo>
                <a:lnTo>
                  <a:pt x="49" y="779"/>
                </a:lnTo>
                <a:lnTo>
                  <a:pt x="43" y="772"/>
                </a:lnTo>
                <a:lnTo>
                  <a:pt x="36" y="762"/>
                </a:lnTo>
                <a:lnTo>
                  <a:pt x="28" y="751"/>
                </a:lnTo>
                <a:lnTo>
                  <a:pt x="17" y="72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6170613" y="3549650"/>
            <a:ext cx="1587" cy="2016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2130425" y="5724525"/>
            <a:ext cx="479425" cy="290513"/>
          </a:xfrm>
          <a:custGeom>
            <a:avLst/>
            <a:gdLst>
              <a:gd name="T0" fmla="*/ 2147483647 w 435"/>
              <a:gd name="T1" fmla="*/ 2147483647 h 263"/>
              <a:gd name="T2" fmla="*/ 2147483647 w 435"/>
              <a:gd name="T3" fmla="*/ 2147483647 h 263"/>
              <a:gd name="T4" fmla="*/ 2147483647 w 435"/>
              <a:gd name="T5" fmla="*/ 2147483647 h 263"/>
              <a:gd name="T6" fmla="*/ 2147483647 w 435"/>
              <a:gd name="T7" fmla="*/ 2147483647 h 263"/>
              <a:gd name="T8" fmla="*/ 2147483647 w 435"/>
              <a:gd name="T9" fmla="*/ 2147483647 h 263"/>
              <a:gd name="T10" fmla="*/ 2147483647 w 435"/>
              <a:gd name="T11" fmla="*/ 2147483647 h 263"/>
              <a:gd name="T12" fmla="*/ 2147483647 w 435"/>
              <a:gd name="T13" fmla="*/ 2147483647 h 263"/>
              <a:gd name="T14" fmla="*/ 2147483647 w 435"/>
              <a:gd name="T15" fmla="*/ 2147483647 h 263"/>
              <a:gd name="T16" fmla="*/ 2147483647 w 435"/>
              <a:gd name="T17" fmla="*/ 2147483647 h 263"/>
              <a:gd name="T18" fmla="*/ 2147483647 w 435"/>
              <a:gd name="T19" fmla="*/ 2147483647 h 263"/>
              <a:gd name="T20" fmla="*/ 2147483647 w 435"/>
              <a:gd name="T21" fmla="*/ 2147483647 h 263"/>
              <a:gd name="T22" fmla="*/ 2147483647 w 435"/>
              <a:gd name="T23" fmla="*/ 2147483647 h 263"/>
              <a:gd name="T24" fmla="*/ 2147483647 w 435"/>
              <a:gd name="T25" fmla="*/ 2147483647 h 263"/>
              <a:gd name="T26" fmla="*/ 2147483647 w 435"/>
              <a:gd name="T27" fmla="*/ 2147483647 h 263"/>
              <a:gd name="T28" fmla="*/ 2147483647 w 435"/>
              <a:gd name="T29" fmla="*/ 2147483647 h 263"/>
              <a:gd name="T30" fmla="*/ 0 w 435"/>
              <a:gd name="T31" fmla="*/ 2147483647 h 263"/>
              <a:gd name="T32" fmla="*/ 0 w 435"/>
              <a:gd name="T33" fmla="*/ 2147483647 h 263"/>
              <a:gd name="T34" fmla="*/ 2147483647 w 435"/>
              <a:gd name="T35" fmla="*/ 2147483647 h 263"/>
              <a:gd name="T36" fmla="*/ 2147483647 w 435"/>
              <a:gd name="T37" fmla="*/ 2147483647 h 263"/>
              <a:gd name="T38" fmla="*/ 2147483647 w 435"/>
              <a:gd name="T39" fmla="*/ 2147483647 h 263"/>
              <a:gd name="T40" fmla="*/ 2147483647 w 435"/>
              <a:gd name="T41" fmla="*/ 2147483647 h 263"/>
              <a:gd name="T42" fmla="*/ 2147483647 w 435"/>
              <a:gd name="T43" fmla="*/ 0 h 263"/>
              <a:gd name="T44" fmla="*/ 2147483647 w 435"/>
              <a:gd name="T45" fmla="*/ 0 h 263"/>
              <a:gd name="T46" fmla="*/ 2147483647 w 435"/>
              <a:gd name="T47" fmla="*/ 2147483647 h 263"/>
              <a:gd name="T48" fmla="*/ 2147483647 w 435"/>
              <a:gd name="T49" fmla="*/ 2147483647 h 263"/>
              <a:gd name="T50" fmla="*/ 2147483647 w 435"/>
              <a:gd name="T51" fmla="*/ 2147483647 h 263"/>
              <a:gd name="T52" fmla="*/ 2147483647 w 435"/>
              <a:gd name="T53" fmla="*/ 2147483647 h 263"/>
              <a:gd name="T54" fmla="*/ 2147483647 w 435"/>
              <a:gd name="T55" fmla="*/ 2147483647 h 263"/>
              <a:gd name="T56" fmla="*/ 2147483647 w 435"/>
              <a:gd name="T57" fmla="*/ 2147483647 h 263"/>
              <a:gd name="T58" fmla="*/ 2147483647 w 435"/>
              <a:gd name="T59" fmla="*/ 2147483647 h 263"/>
              <a:gd name="T60" fmla="*/ 2147483647 w 435"/>
              <a:gd name="T61" fmla="*/ 2147483647 h 263"/>
              <a:gd name="T62" fmla="*/ 2147483647 w 435"/>
              <a:gd name="T63" fmla="*/ 2147483647 h 263"/>
              <a:gd name="T64" fmla="*/ 2147483647 w 435"/>
              <a:gd name="T65" fmla="*/ 2147483647 h 263"/>
              <a:gd name="T66" fmla="*/ 2147483647 w 435"/>
              <a:gd name="T67" fmla="*/ 2147483647 h 263"/>
              <a:gd name="T68" fmla="*/ 2147483647 w 435"/>
              <a:gd name="T69" fmla="*/ 2147483647 h 2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5"/>
              <a:gd name="T106" fmla="*/ 0 h 263"/>
              <a:gd name="T107" fmla="*/ 435 w 435"/>
              <a:gd name="T108" fmla="*/ 263 h 2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5" h="263">
                <a:moveTo>
                  <a:pt x="433" y="211"/>
                </a:moveTo>
                <a:lnTo>
                  <a:pt x="433" y="211"/>
                </a:lnTo>
                <a:lnTo>
                  <a:pt x="427" y="221"/>
                </a:lnTo>
                <a:lnTo>
                  <a:pt x="420" y="230"/>
                </a:lnTo>
                <a:lnTo>
                  <a:pt x="410" y="240"/>
                </a:lnTo>
                <a:lnTo>
                  <a:pt x="401" y="245"/>
                </a:lnTo>
                <a:lnTo>
                  <a:pt x="387" y="251"/>
                </a:lnTo>
                <a:lnTo>
                  <a:pt x="374" y="257"/>
                </a:lnTo>
                <a:lnTo>
                  <a:pt x="359" y="261"/>
                </a:lnTo>
                <a:lnTo>
                  <a:pt x="342" y="263"/>
                </a:lnTo>
                <a:lnTo>
                  <a:pt x="325" y="263"/>
                </a:lnTo>
                <a:lnTo>
                  <a:pt x="306" y="263"/>
                </a:lnTo>
                <a:lnTo>
                  <a:pt x="285" y="263"/>
                </a:lnTo>
                <a:lnTo>
                  <a:pt x="266" y="259"/>
                </a:lnTo>
                <a:lnTo>
                  <a:pt x="245" y="255"/>
                </a:lnTo>
                <a:lnTo>
                  <a:pt x="222" y="251"/>
                </a:lnTo>
                <a:lnTo>
                  <a:pt x="201" y="244"/>
                </a:lnTo>
                <a:lnTo>
                  <a:pt x="178" y="236"/>
                </a:lnTo>
                <a:lnTo>
                  <a:pt x="157" y="228"/>
                </a:lnTo>
                <a:lnTo>
                  <a:pt x="136" y="219"/>
                </a:lnTo>
                <a:lnTo>
                  <a:pt x="115" y="207"/>
                </a:lnTo>
                <a:lnTo>
                  <a:pt x="98" y="198"/>
                </a:lnTo>
                <a:lnTo>
                  <a:pt x="81" y="187"/>
                </a:lnTo>
                <a:lnTo>
                  <a:pt x="64" y="173"/>
                </a:lnTo>
                <a:lnTo>
                  <a:pt x="51" y="162"/>
                </a:lnTo>
                <a:lnTo>
                  <a:pt x="38" y="149"/>
                </a:lnTo>
                <a:lnTo>
                  <a:pt x="26" y="137"/>
                </a:lnTo>
                <a:lnTo>
                  <a:pt x="17" y="124"/>
                </a:lnTo>
                <a:lnTo>
                  <a:pt x="9" y="111"/>
                </a:lnTo>
                <a:lnTo>
                  <a:pt x="3" y="99"/>
                </a:lnTo>
                <a:lnTo>
                  <a:pt x="0" y="86"/>
                </a:lnTo>
                <a:lnTo>
                  <a:pt x="0" y="74"/>
                </a:lnTo>
                <a:lnTo>
                  <a:pt x="0" y="63"/>
                </a:lnTo>
                <a:lnTo>
                  <a:pt x="1" y="52"/>
                </a:lnTo>
                <a:lnTo>
                  <a:pt x="7" y="42"/>
                </a:lnTo>
                <a:lnTo>
                  <a:pt x="15" y="33"/>
                </a:lnTo>
                <a:lnTo>
                  <a:pt x="24" y="25"/>
                </a:lnTo>
                <a:lnTo>
                  <a:pt x="34" y="17"/>
                </a:lnTo>
                <a:lnTo>
                  <a:pt x="47" y="12"/>
                </a:lnTo>
                <a:lnTo>
                  <a:pt x="60" y="6"/>
                </a:lnTo>
                <a:lnTo>
                  <a:pt x="76" y="4"/>
                </a:lnTo>
                <a:lnTo>
                  <a:pt x="93" y="0"/>
                </a:lnTo>
                <a:lnTo>
                  <a:pt x="110" y="0"/>
                </a:lnTo>
                <a:lnTo>
                  <a:pt x="129" y="0"/>
                </a:lnTo>
                <a:lnTo>
                  <a:pt x="150" y="2"/>
                </a:lnTo>
                <a:lnTo>
                  <a:pt x="169" y="4"/>
                </a:lnTo>
                <a:lnTo>
                  <a:pt x="190" y="8"/>
                </a:lnTo>
                <a:lnTo>
                  <a:pt x="212" y="14"/>
                </a:lnTo>
                <a:lnTo>
                  <a:pt x="233" y="19"/>
                </a:lnTo>
                <a:lnTo>
                  <a:pt x="256" y="27"/>
                </a:lnTo>
                <a:lnTo>
                  <a:pt x="277" y="35"/>
                </a:lnTo>
                <a:lnTo>
                  <a:pt x="298" y="44"/>
                </a:lnTo>
                <a:lnTo>
                  <a:pt x="319" y="55"/>
                </a:lnTo>
                <a:lnTo>
                  <a:pt x="336" y="67"/>
                </a:lnTo>
                <a:lnTo>
                  <a:pt x="353" y="78"/>
                </a:lnTo>
                <a:lnTo>
                  <a:pt x="370" y="90"/>
                </a:lnTo>
                <a:lnTo>
                  <a:pt x="383" y="101"/>
                </a:lnTo>
                <a:lnTo>
                  <a:pt x="397" y="114"/>
                </a:lnTo>
                <a:lnTo>
                  <a:pt x="408" y="126"/>
                </a:lnTo>
                <a:lnTo>
                  <a:pt x="418" y="139"/>
                </a:lnTo>
                <a:lnTo>
                  <a:pt x="425" y="152"/>
                </a:lnTo>
                <a:lnTo>
                  <a:pt x="431" y="164"/>
                </a:lnTo>
                <a:lnTo>
                  <a:pt x="435" y="177"/>
                </a:lnTo>
                <a:lnTo>
                  <a:pt x="435" y="188"/>
                </a:lnTo>
                <a:lnTo>
                  <a:pt x="435" y="200"/>
                </a:lnTo>
                <a:lnTo>
                  <a:pt x="433" y="211"/>
                </a:lnTo>
                <a:close/>
              </a:path>
            </a:pathLst>
          </a:cu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2130425" y="5724525"/>
            <a:ext cx="479425" cy="290513"/>
          </a:xfrm>
          <a:custGeom>
            <a:avLst/>
            <a:gdLst>
              <a:gd name="T0" fmla="*/ 2147483647 w 435"/>
              <a:gd name="T1" fmla="*/ 2147483647 h 263"/>
              <a:gd name="T2" fmla="*/ 2147483647 w 435"/>
              <a:gd name="T3" fmla="*/ 2147483647 h 263"/>
              <a:gd name="T4" fmla="*/ 2147483647 w 435"/>
              <a:gd name="T5" fmla="*/ 2147483647 h 263"/>
              <a:gd name="T6" fmla="*/ 2147483647 w 435"/>
              <a:gd name="T7" fmla="*/ 2147483647 h 263"/>
              <a:gd name="T8" fmla="*/ 2147483647 w 435"/>
              <a:gd name="T9" fmla="*/ 2147483647 h 263"/>
              <a:gd name="T10" fmla="*/ 2147483647 w 435"/>
              <a:gd name="T11" fmla="*/ 2147483647 h 263"/>
              <a:gd name="T12" fmla="*/ 2147483647 w 435"/>
              <a:gd name="T13" fmla="*/ 2147483647 h 263"/>
              <a:gd name="T14" fmla="*/ 2147483647 w 435"/>
              <a:gd name="T15" fmla="*/ 2147483647 h 263"/>
              <a:gd name="T16" fmla="*/ 2147483647 w 435"/>
              <a:gd name="T17" fmla="*/ 2147483647 h 263"/>
              <a:gd name="T18" fmla="*/ 2147483647 w 435"/>
              <a:gd name="T19" fmla="*/ 2147483647 h 263"/>
              <a:gd name="T20" fmla="*/ 2147483647 w 435"/>
              <a:gd name="T21" fmla="*/ 2147483647 h 263"/>
              <a:gd name="T22" fmla="*/ 2147483647 w 435"/>
              <a:gd name="T23" fmla="*/ 2147483647 h 263"/>
              <a:gd name="T24" fmla="*/ 2147483647 w 435"/>
              <a:gd name="T25" fmla="*/ 2147483647 h 263"/>
              <a:gd name="T26" fmla="*/ 2147483647 w 435"/>
              <a:gd name="T27" fmla="*/ 2147483647 h 263"/>
              <a:gd name="T28" fmla="*/ 2147483647 w 435"/>
              <a:gd name="T29" fmla="*/ 2147483647 h 263"/>
              <a:gd name="T30" fmla="*/ 0 w 435"/>
              <a:gd name="T31" fmla="*/ 2147483647 h 263"/>
              <a:gd name="T32" fmla="*/ 0 w 435"/>
              <a:gd name="T33" fmla="*/ 2147483647 h 263"/>
              <a:gd name="T34" fmla="*/ 2147483647 w 435"/>
              <a:gd name="T35" fmla="*/ 2147483647 h 263"/>
              <a:gd name="T36" fmla="*/ 2147483647 w 435"/>
              <a:gd name="T37" fmla="*/ 2147483647 h 263"/>
              <a:gd name="T38" fmla="*/ 2147483647 w 435"/>
              <a:gd name="T39" fmla="*/ 2147483647 h 263"/>
              <a:gd name="T40" fmla="*/ 2147483647 w 435"/>
              <a:gd name="T41" fmla="*/ 2147483647 h 263"/>
              <a:gd name="T42" fmla="*/ 2147483647 w 435"/>
              <a:gd name="T43" fmla="*/ 0 h 263"/>
              <a:gd name="T44" fmla="*/ 2147483647 w 435"/>
              <a:gd name="T45" fmla="*/ 0 h 263"/>
              <a:gd name="T46" fmla="*/ 2147483647 w 435"/>
              <a:gd name="T47" fmla="*/ 2147483647 h 263"/>
              <a:gd name="T48" fmla="*/ 2147483647 w 435"/>
              <a:gd name="T49" fmla="*/ 2147483647 h 263"/>
              <a:gd name="T50" fmla="*/ 2147483647 w 435"/>
              <a:gd name="T51" fmla="*/ 2147483647 h 263"/>
              <a:gd name="T52" fmla="*/ 2147483647 w 435"/>
              <a:gd name="T53" fmla="*/ 2147483647 h 263"/>
              <a:gd name="T54" fmla="*/ 2147483647 w 435"/>
              <a:gd name="T55" fmla="*/ 2147483647 h 263"/>
              <a:gd name="T56" fmla="*/ 2147483647 w 435"/>
              <a:gd name="T57" fmla="*/ 2147483647 h 263"/>
              <a:gd name="T58" fmla="*/ 2147483647 w 435"/>
              <a:gd name="T59" fmla="*/ 2147483647 h 263"/>
              <a:gd name="T60" fmla="*/ 2147483647 w 435"/>
              <a:gd name="T61" fmla="*/ 2147483647 h 263"/>
              <a:gd name="T62" fmla="*/ 2147483647 w 435"/>
              <a:gd name="T63" fmla="*/ 2147483647 h 263"/>
              <a:gd name="T64" fmla="*/ 2147483647 w 435"/>
              <a:gd name="T65" fmla="*/ 2147483647 h 263"/>
              <a:gd name="T66" fmla="*/ 2147483647 w 435"/>
              <a:gd name="T67" fmla="*/ 2147483647 h 263"/>
              <a:gd name="T68" fmla="*/ 2147483647 w 435"/>
              <a:gd name="T69" fmla="*/ 2147483647 h 2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5"/>
              <a:gd name="T106" fmla="*/ 0 h 263"/>
              <a:gd name="T107" fmla="*/ 435 w 435"/>
              <a:gd name="T108" fmla="*/ 263 h 2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5" h="263">
                <a:moveTo>
                  <a:pt x="433" y="211"/>
                </a:moveTo>
                <a:lnTo>
                  <a:pt x="433" y="211"/>
                </a:lnTo>
                <a:lnTo>
                  <a:pt x="427" y="221"/>
                </a:lnTo>
                <a:lnTo>
                  <a:pt x="420" y="230"/>
                </a:lnTo>
                <a:lnTo>
                  <a:pt x="410" y="240"/>
                </a:lnTo>
                <a:lnTo>
                  <a:pt x="401" y="245"/>
                </a:lnTo>
                <a:lnTo>
                  <a:pt x="387" y="251"/>
                </a:lnTo>
                <a:lnTo>
                  <a:pt x="374" y="257"/>
                </a:lnTo>
                <a:lnTo>
                  <a:pt x="359" y="261"/>
                </a:lnTo>
                <a:lnTo>
                  <a:pt x="342" y="263"/>
                </a:lnTo>
                <a:lnTo>
                  <a:pt x="325" y="263"/>
                </a:lnTo>
                <a:lnTo>
                  <a:pt x="306" y="263"/>
                </a:lnTo>
                <a:lnTo>
                  <a:pt x="285" y="263"/>
                </a:lnTo>
                <a:lnTo>
                  <a:pt x="266" y="259"/>
                </a:lnTo>
                <a:lnTo>
                  <a:pt x="245" y="255"/>
                </a:lnTo>
                <a:lnTo>
                  <a:pt x="222" y="251"/>
                </a:lnTo>
                <a:lnTo>
                  <a:pt x="201" y="244"/>
                </a:lnTo>
                <a:lnTo>
                  <a:pt x="178" y="236"/>
                </a:lnTo>
                <a:lnTo>
                  <a:pt x="157" y="228"/>
                </a:lnTo>
                <a:lnTo>
                  <a:pt x="136" y="219"/>
                </a:lnTo>
                <a:lnTo>
                  <a:pt x="115" y="207"/>
                </a:lnTo>
                <a:lnTo>
                  <a:pt x="98" y="198"/>
                </a:lnTo>
                <a:lnTo>
                  <a:pt x="81" y="187"/>
                </a:lnTo>
                <a:lnTo>
                  <a:pt x="64" y="173"/>
                </a:lnTo>
                <a:lnTo>
                  <a:pt x="51" y="162"/>
                </a:lnTo>
                <a:lnTo>
                  <a:pt x="38" y="149"/>
                </a:lnTo>
                <a:lnTo>
                  <a:pt x="26" y="137"/>
                </a:lnTo>
                <a:lnTo>
                  <a:pt x="17" y="124"/>
                </a:lnTo>
                <a:lnTo>
                  <a:pt x="9" y="111"/>
                </a:lnTo>
                <a:lnTo>
                  <a:pt x="3" y="99"/>
                </a:lnTo>
                <a:lnTo>
                  <a:pt x="0" y="86"/>
                </a:lnTo>
                <a:lnTo>
                  <a:pt x="0" y="74"/>
                </a:lnTo>
                <a:lnTo>
                  <a:pt x="0" y="63"/>
                </a:lnTo>
                <a:lnTo>
                  <a:pt x="1" y="52"/>
                </a:lnTo>
                <a:lnTo>
                  <a:pt x="7" y="42"/>
                </a:lnTo>
                <a:lnTo>
                  <a:pt x="15" y="33"/>
                </a:lnTo>
                <a:lnTo>
                  <a:pt x="24" y="25"/>
                </a:lnTo>
                <a:lnTo>
                  <a:pt x="34" y="17"/>
                </a:lnTo>
                <a:lnTo>
                  <a:pt x="47" y="12"/>
                </a:lnTo>
                <a:lnTo>
                  <a:pt x="60" y="6"/>
                </a:lnTo>
                <a:lnTo>
                  <a:pt x="76" y="4"/>
                </a:lnTo>
                <a:lnTo>
                  <a:pt x="93" y="0"/>
                </a:lnTo>
                <a:lnTo>
                  <a:pt x="110" y="0"/>
                </a:lnTo>
                <a:lnTo>
                  <a:pt x="129" y="0"/>
                </a:lnTo>
                <a:lnTo>
                  <a:pt x="150" y="2"/>
                </a:lnTo>
                <a:lnTo>
                  <a:pt x="169" y="4"/>
                </a:lnTo>
                <a:lnTo>
                  <a:pt x="190" y="8"/>
                </a:lnTo>
                <a:lnTo>
                  <a:pt x="212" y="14"/>
                </a:lnTo>
                <a:lnTo>
                  <a:pt x="233" y="19"/>
                </a:lnTo>
                <a:lnTo>
                  <a:pt x="256" y="27"/>
                </a:lnTo>
                <a:lnTo>
                  <a:pt x="277" y="35"/>
                </a:lnTo>
                <a:lnTo>
                  <a:pt x="298" y="44"/>
                </a:lnTo>
                <a:lnTo>
                  <a:pt x="319" y="55"/>
                </a:lnTo>
                <a:lnTo>
                  <a:pt x="336" y="67"/>
                </a:lnTo>
                <a:lnTo>
                  <a:pt x="353" y="78"/>
                </a:lnTo>
                <a:lnTo>
                  <a:pt x="370" y="90"/>
                </a:lnTo>
                <a:lnTo>
                  <a:pt x="383" y="101"/>
                </a:lnTo>
                <a:lnTo>
                  <a:pt x="397" y="114"/>
                </a:lnTo>
                <a:lnTo>
                  <a:pt x="408" y="126"/>
                </a:lnTo>
                <a:lnTo>
                  <a:pt x="418" y="139"/>
                </a:lnTo>
                <a:lnTo>
                  <a:pt x="425" y="152"/>
                </a:lnTo>
                <a:lnTo>
                  <a:pt x="431" y="164"/>
                </a:lnTo>
                <a:lnTo>
                  <a:pt x="435" y="177"/>
                </a:lnTo>
                <a:lnTo>
                  <a:pt x="435" y="188"/>
                </a:lnTo>
                <a:lnTo>
                  <a:pt x="435" y="200"/>
                </a:lnTo>
                <a:lnTo>
                  <a:pt x="433" y="2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2109788" y="5984875"/>
            <a:ext cx="215900" cy="508000"/>
          </a:xfrm>
          <a:custGeom>
            <a:avLst/>
            <a:gdLst>
              <a:gd name="T0" fmla="*/ 2147483647 w 196"/>
              <a:gd name="T1" fmla="*/ 0 h 460"/>
              <a:gd name="T2" fmla="*/ 0 w 196"/>
              <a:gd name="T3" fmla="*/ 2147483647 h 460"/>
              <a:gd name="T4" fmla="*/ 0 w 196"/>
              <a:gd name="T5" fmla="*/ 2147483647 h 460"/>
              <a:gd name="T6" fmla="*/ 0 60000 65536"/>
              <a:gd name="T7" fmla="*/ 0 60000 65536"/>
              <a:gd name="T8" fmla="*/ 0 60000 65536"/>
              <a:gd name="T9" fmla="*/ 0 w 196"/>
              <a:gd name="T10" fmla="*/ 0 h 460"/>
              <a:gd name="T11" fmla="*/ 196 w 196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460">
                <a:moveTo>
                  <a:pt x="196" y="0"/>
                </a:moveTo>
                <a:lnTo>
                  <a:pt x="0" y="369"/>
                </a:lnTo>
                <a:lnTo>
                  <a:pt x="0" y="46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137025" y="3395663"/>
            <a:ext cx="858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Cross-bridges</a:t>
            </a:r>
            <a:endParaRPr lang="en-US" sz="1000" b="1">
              <a:latin typeface="Arial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791200" y="6464300"/>
            <a:ext cx="900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Actin molecule</a:t>
            </a:r>
            <a:endParaRPr lang="en-US" sz="1000" b="1">
              <a:latin typeface="Arial" charset="0"/>
            </a:endParaRPr>
          </a:p>
        </p:txBody>
      </p:sp>
      <p:sp>
        <p:nvSpPr>
          <p:cNvPr id="16406" name="Rectangle 24"/>
          <p:cNvSpPr>
            <a:spLocks noChangeArrowheads="1"/>
          </p:cNvSpPr>
          <p:nvPr/>
        </p:nvSpPr>
        <p:spPr bwMode="auto">
          <a:xfrm>
            <a:off x="5776913" y="3395663"/>
            <a:ext cx="788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Thin filament</a:t>
            </a:r>
            <a:endParaRPr lang="en-US" sz="1000" b="1">
              <a:latin typeface="Arial" charset="0"/>
            </a:endParaRPr>
          </a:p>
        </p:txBody>
      </p:sp>
      <p:sp>
        <p:nvSpPr>
          <p:cNvPr id="16407" name="Text Box 25"/>
          <p:cNvSpPr txBox="1">
            <a:spLocks noChangeArrowheads="1"/>
          </p:cNvSpPr>
          <p:nvPr/>
        </p:nvSpPr>
        <p:spPr bwMode="auto">
          <a:xfrm>
            <a:off x="3938588" y="6462713"/>
            <a:ext cx="63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Myosin</a:t>
            </a:r>
          </a:p>
          <a:p>
            <a:r>
              <a:rPr lang="en-US" sz="1000" b="1">
                <a:latin typeface="Arial" charset="0"/>
              </a:rPr>
              <a:t>molecule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/>
        </p:nvSpPr>
        <p:spPr bwMode="auto">
          <a:xfrm>
            <a:off x="4841875" y="6462713"/>
            <a:ext cx="5778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Thick</a:t>
            </a:r>
          </a:p>
          <a:p>
            <a:r>
              <a:rPr lang="en-US" sz="1000" b="1">
                <a:latin typeface="Arial" charset="0"/>
              </a:rPr>
              <a:t>filament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/>
        </p:nvSpPr>
        <p:spPr bwMode="auto">
          <a:xfrm>
            <a:off x="1785938" y="6462713"/>
            <a:ext cx="64293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r"/>
            <a:r>
              <a:rPr lang="en-US" sz="1000" b="1">
                <a:latin typeface="Arial" charset="0"/>
              </a:rPr>
              <a:t>Troponin</a:t>
            </a:r>
          </a:p>
        </p:txBody>
      </p:sp>
      <p:sp>
        <p:nvSpPr>
          <p:cNvPr id="16410" name="Text Box 30"/>
          <p:cNvSpPr txBox="1">
            <a:spLocks noChangeArrowheads="1"/>
          </p:cNvSpPr>
          <p:nvPr/>
        </p:nvSpPr>
        <p:spPr bwMode="auto">
          <a:xfrm>
            <a:off x="2794000" y="6457950"/>
            <a:ext cx="895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Tropomyosin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Myofilaments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3810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</a:t>
            </a:r>
            <a:r>
              <a:rPr lang="en-US" sz="2400" dirty="0"/>
              <a:t>Also known as NMJ or </a:t>
            </a:r>
            <a:r>
              <a:rPr lang="en-US" sz="2400" dirty="0" err="1"/>
              <a:t>myoneural</a:t>
            </a:r>
            <a:r>
              <a:rPr lang="en-US" sz="2400" dirty="0"/>
              <a:t> </a:t>
            </a:r>
            <a:r>
              <a:rPr lang="en-US" sz="2400" dirty="0" smtClean="0"/>
              <a:t>junction</a:t>
            </a:r>
            <a:endParaRPr lang="en-US" sz="2400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400" dirty="0"/>
              <a:t> Site where an axon and muscle fiber </a:t>
            </a:r>
            <a:r>
              <a:rPr lang="en-US" sz="2400" dirty="0" smtClean="0"/>
              <a:t>meet</a:t>
            </a:r>
            <a:endParaRPr lang="en-US" sz="2400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400" dirty="0"/>
              <a:t> Parts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Motor </a:t>
            </a:r>
            <a:r>
              <a:rPr lang="en-US" sz="2400" dirty="0" smtClean="0"/>
              <a:t>neuron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Motor end plate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Synapse 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Synaptic </a:t>
            </a:r>
            <a:r>
              <a:rPr lang="en-US" sz="2400" dirty="0" smtClean="0"/>
              <a:t>cleft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Synaptic </a:t>
            </a:r>
            <a:r>
              <a:rPr lang="en-US" sz="2400" dirty="0" smtClean="0"/>
              <a:t>vesicles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Neurotransmitters</a:t>
            </a:r>
          </a:p>
        </p:txBody>
      </p:sp>
      <p:pic>
        <p:nvPicPr>
          <p:cNvPr id="17412" name="Picture 5" descr="shi25707_09_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65338"/>
            <a:ext cx="42672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24"/>
          <p:cNvSpPr txBox="1">
            <a:spLocks noChangeArrowheads="1"/>
          </p:cNvSpPr>
          <p:nvPr/>
        </p:nvSpPr>
        <p:spPr bwMode="auto">
          <a:xfrm>
            <a:off x="4267199" y="1819274"/>
            <a:ext cx="44116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Arial" charset="0"/>
                <a:cs typeface="Arial" charset="0"/>
              </a:rPr>
              <a:t>display.</a:t>
            </a:r>
            <a:endParaRPr lang="en-US" sz="800" dirty="0">
              <a:latin typeface="Arial" charset="0"/>
              <a:cs typeface="Arial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543425" y="4422775"/>
            <a:ext cx="91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Axon branches</a:t>
            </a:r>
            <a:endParaRPr lang="en-US" sz="1000" b="1">
              <a:latin typeface="Arial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5416550" y="2613025"/>
            <a:ext cx="796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Mitochondria</a:t>
            </a:r>
            <a:endParaRPr lang="en-US" sz="1000" b="1">
              <a:latin typeface="Arial" charset="0"/>
            </a:endParaRP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V="1">
            <a:off x="4557713" y="5010150"/>
            <a:ext cx="1587" cy="166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 flipV="1">
            <a:off x="8172450" y="5100638"/>
            <a:ext cx="1588" cy="30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Freeform 12"/>
          <p:cNvSpPr>
            <a:spLocks/>
          </p:cNvSpPr>
          <p:nvPr/>
        </p:nvSpPr>
        <p:spPr bwMode="auto">
          <a:xfrm>
            <a:off x="7920038" y="3127375"/>
            <a:ext cx="449262" cy="611188"/>
          </a:xfrm>
          <a:custGeom>
            <a:avLst/>
            <a:gdLst>
              <a:gd name="T0" fmla="*/ 2147483647 w 372"/>
              <a:gd name="T1" fmla="*/ 2147483647 h 506"/>
              <a:gd name="T2" fmla="*/ 2147483647 w 372"/>
              <a:gd name="T3" fmla="*/ 2147483647 h 506"/>
              <a:gd name="T4" fmla="*/ 0 w 372"/>
              <a:gd name="T5" fmla="*/ 0 h 506"/>
              <a:gd name="T6" fmla="*/ 0 60000 65536"/>
              <a:gd name="T7" fmla="*/ 0 60000 65536"/>
              <a:gd name="T8" fmla="*/ 0 60000 65536"/>
              <a:gd name="T9" fmla="*/ 0 w 372"/>
              <a:gd name="T10" fmla="*/ 0 h 506"/>
              <a:gd name="T11" fmla="*/ 372 w 372"/>
              <a:gd name="T12" fmla="*/ 506 h 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506">
                <a:moveTo>
                  <a:pt x="372" y="506"/>
                </a:moveTo>
                <a:lnTo>
                  <a:pt x="372" y="2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V="1">
            <a:off x="5694363" y="3989388"/>
            <a:ext cx="1587" cy="280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Freeform 14"/>
          <p:cNvSpPr>
            <a:spLocks/>
          </p:cNvSpPr>
          <p:nvPr/>
        </p:nvSpPr>
        <p:spPr bwMode="auto">
          <a:xfrm>
            <a:off x="7478713" y="2193925"/>
            <a:ext cx="534987" cy="514350"/>
          </a:xfrm>
          <a:custGeom>
            <a:avLst/>
            <a:gdLst>
              <a:gd name="T0" fmla="*/ 2147483647 w 443"/>
              <a:gd name="T1" fmla="*/ 0 h 426"/>
              <a:gd name="T2" fmla="*/ 2147483647 w 443"/>
              <a:gd name="T3" fmla="*/ 0 h 426"/>
              <a:gd name="T4" fmla="*/ 0 w 443"/>
              <a:gd name="T5" fmla="*/ 2147483647 h 426"/>
              <a:gd name="T6" fmla="*/ 0 60000 65536"/>
              <a:gd name="T7" fmla="*/ 0 60000 65536"/>
              <a:gd name="T8" fmla="*/ 0 60000 65536"/>
              <a:gd name="T9" fmla="*/ 0 w 443"/>
              <a:gd name="T10" fmla="*/ 0 h 426"/>
              <a:gd name="T11" fmla="*/ 443 w 443"/>
              <a:gd name="T12" fmla="*/ 426 h 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3" h="426">
                <a:moveTo>
                  <a:pt x="443" y="0"/>
                </a:moveTo>
                <a:lnTo>
                  <a:pt x="374" y="0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7445375" y="2193925"/>
            <a:ext cx="484188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7929563" y="2193925"/>
            <a:ext cx="1587" cy="687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Freeform 17"/>
          <p:cNvSpPr>
            <a:spLocks/>
          </p:cNvSpPr>
          <p:nvPr/>
        </p:nvSpPr>
        <p:spPr bwMode="auto">
          <a:xfrm>
            <a:off x="5476875" y="4498975"/>
            <a:ext cx="395288" cy="366713"/>
          </a:xfrm>
          <a:custGeom>
            <a:avLst/>
            <a:gdLst>
              <a:gd name="T0" fmla="*/ 0 w 327"/>
              <a:gd name="T1" fmla="*/ 0 h 303"/>
              <a:gd name="T2" fmla="*/ 2147483647 w 327"/>
              <a:gd name="T3" fmla="*/ 0 h 303"/>
              <a:gd name="T4" fmla="*/ 2147483647 w 327"/>
              <a:gd name="T5" fmla="*/ 2147483647 h 303"/>
              <a:gd name="T6" fmla="*/ 0 60000 65536"/>
              <a:gd name="T7" fmla="*/ 0 60000 65536"/>
              <a:gd name="T8" fmla="*/ 0 60000 65536"/>
              <a:gd name="T9" fmla="*/ 0 w 327"/>
              <a:gd name="T10" fmla="*/ 0 h 303"/>
              <a:gd name="T11" fmla="*/ 327 w 327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" h="303">
                <a:moveTo>
                  <a:pt x="0" y="0"/>
                </a:moveTo>
                <a:lnTo>
                  <a:pt x="156" y="0"/>
                </a:lnTo>
                <a:lnTo>
                  <a:pt x="327" y="30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 flipH="1" flipV="1">
            <a:off x="5665788" y="4498975"/>
            <a:ext cx="471487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9"/>
          <p:cNvSpPr>
            <a:spLocks noChangeShapeType="1"/>
          </p:cNvSpPr>
          <p:nvPr/>
        </p:nvSpPr>
        <p:spPr bwMode="auto">
          <a:xfrm flipH="1">
            <a:off x="6238875" y="2700338"/>
            <a:ext cx="8334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H="1" flipV="1">
            <a:off x="6397625" y="2700338"/>
            <a:ext cx="166688" cy="452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Freeform 21"/>
          <p:cNvSpPr>
            <a:spLocks/>
          </p:cNvSpPr>
          <p:nvPr/>
        </p:nvSpPr>
        <p:spPr bwMode="auto">
          <a:xfrm>
            <a:off x="7818438" y="3430588"/>
            <a:ext cx="107950" cy="666750"/>
          </a:xfrm>
          <a:custGeom>
            <a:avLst/>
            <a:gdLst>
              <a:gd name="T0" fmla="*/ 2147483647 w 90"/>
              <a:gd name="T1" fmla="*/ 2147483647 h 552"/>
              <a:gd name="T2" fmla="*/ 2147483647 w 90"/>
              <a:gd name="T3" fmla="*/ 2147483647 h 552"/>
              <a:gd name="T4" fmla="*/ 0 w 90"/>
              <a:gd name="T5" fmla="*/ 0 h 552"/>
              <a:gd name="T6" fmla="*/ 0 60000 65536"/>
              <a:gd name="T7" fmla="*/ 0 60000 65536"/>
              <a:gd name="T8" fmla="*/ 0 60000 65536"/>
              <a:gd name="T9" fmla="*/ 0 w 90"/>
              <a:gd name="T10" fmla="*/ 0 h 552"/>
              <a:gd name="T11" fmla="*/ 90 w 90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552">
                <a:moveTo>
                  <a:pt x="90" y="552"/>
                </a:moveTo>
                <a:lnTo>
                  <a:pt x="90" y="39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Freeform 22"/>
          <p:cNvSpPr>
            <a:spLocks/>
          </p:cNvSpPr>
          <p:nvPr/>
        </p:nvSpPr>
        <p:spPr bwMode="auto">
          <a:xfrm>
            <a:off x="7235825" y="3084513"/>
            <a:ext cx="107950" cy="668337"/>
          </a:xfrm>
          <a:custGeom>
            <a:avLst/>
            <a:gdLst>
              <a:gd name="T0" fmla="*/ 2147483647 w 90"/>
              <a:gd name="T1" fmla="*/ 2147483647 h 554"/>
              <a:gd name="T2" fmla="*/ 2147483647 w 90"/>
              <a:gd name="T3" fmla="*/ 2147483647 h 554"/>
              <a:gd name="T4" fmla="*/ 0 w 90"/>
              <a:gd name="T5" fmla="*/ 0 h 554"/>
              <a:gd name="T6" fmla="*/ 0 60000 65536"/>
              <a:gd name="T7" fmla="*/ 0 60000 65536"/>
              <a:gd name="T8" fmla="*/ 0 60000 65536"/>
              <a:gd name="T9" fmla="*/ 0 w 90"/>
              <a:gd name="T10" fmla="*/ 0 h 554"/>
              <a:gd name="T11" fmla="*/ 90 w 90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554">
                <a:moveTo>
                  <a:pt x="90" y="554"/>
                </a:moveTo>
                <a:lnTo>
                  <a:pt x="90" y="40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Freeform 23"/>
          <p:cNvSpPr>
            <a:spLocks/>
          </p:cNvSpPr>
          <p:nvPr/>
        </p:nvSpPr>
        <p:spPr bwMode="auto">
          <a:xfrm>
            <a:off x="6786563" y="3192463"/>
            <a:ext cx="344487" cy="1209675"/>
          </a:xfrm>
          <a:custGeom>
            <a:avLst/>
            <a:gdLst>
              <a:gd name="T0" fmla="*/ 2147483647 w 285"/>
              <a:gd name="T1" fmla="*/ 0 h 1001"/>
              <a:gd name="T2" fmla="*/ 0 w 285"/>
              <a:gd name="T3" fmla="*/ 2147483647 h 1001"/>
              <a:gd name="T4" fmla="*/ 0 w 285"/>
              <a:gd name="T5" fmla="*/ 2147483647 h 1001"/>
              <a:gd name="T6" fmla="*/ 0 60000 65536"/>
              <a:gd name="T7" fmla="*/ 0 60000 65536"/>
              <a:gd name="T8" fmla="*/ 0 60000 65536"/>
              <a:gd name="T9" fmla="*/ 0 w 285"/>
              <a:gd name="T10" fmla="*/ 0 h 1001"/>
              <a:gd name="T11" fmla="*/ 285 w 285"/>
              <a:gd name="T12" fmla="*/ 1001 h 10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" h="1001">
                <a:moveTo>
                  <a:pt x="285" y="0"/>
                </a:moveTo>
                <a:lnTo>
                  <a:pt x="0" y="353"/>
                </a:lnTo>
                <a:lnTo>
                  <a:pt x="0" y="10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>
            <a:off x="6786563" y="4749800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Rectangle 25"/>
          <p:cNvSpPr>
            <a:spLocks noChangeArrowheads="1"/>
          </p:cNvSpPr>
          <p:nvPr/>
        </p:nvSpPr>
        <p:spPr bwMode="auto">
          <a:xfrm>
            <a:off x="6929438" y="3746500"/>
            <a:ext cx="822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Acetylcholine</a:t>
            </a:r>
            <a:endParaRPr lang="en-US" sz="1000" b="1">
              <a:latin typeface="Arial" charset="0"/>
            </a:endParaRPr>
          </a:p>
        </p:txBody>
      </p:sp>
      <p:sp>
        <p:nvSpPr>
          <p:cNvPr id="17432" name="Rectangle 26"/>
          <p:cNvSpPr>
            <a:spLocks noChangeArrowheads="1"/>
          </p:cNvSpPr>
          <p:nvPr/>
        </p:nvSpPr>
        <p:spPr bwMode="auto">
          <a:xfrm>
            <a:off x="4062413" y="6500813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sz="1000" b="1">
              <a:latin typeface="Arial" charset="0"/>
            </a:endParaRPr>
          </a:p>
        </p:txBody>
      </p:sp>
      <p:sp>
        <p:nvSpPr>
          <p:cNvPr id="17433" name="Text Box 27"/>
          <p:cNvSpPr txBox="1">
            <a:spLocks noChangeArrowheads="1"/>
          </p:cNvSpPr>
          <p:nvPr/>
        </p:nvSpPr>
        <p:spPr bwMode="auto">
          <a:xfrm>
            <a:off x="8056563" y="2103438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Synaptic</a:t>
            </a:r>
          </a:p>
          <a:p>
            <a:r>
              <a:rPr lang="en-US" sz="1000" b="1">
                <a:latin typeface="Arial" charset="0"/>
              </a:rPr>
              <a:t>vesicles</a:t>
            </a:r>
          </a:p>
        </p:txBody>
      </p:sp>
      <p:sp>
        <p:nvSpPr>
          <p:cNvPr id="17434" name="Text Box 28"/>
          <p:cNvSpPr txBox="1">
            <a:spLocks noChangeArrowheads="1"/>
          </p:cNvSpPr>
          <p:nvPr/>
        </p:nvSpPr>
        <p:spPr bwMode="auto">
          <a:xfrm>
            <a:off x="8054975" y="3738563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Synaptic</a:t>
            </a:r>
          </a:p>
          <a:p>
            <a:r>
              <a:rPr lang="en-US" sz="1000" b="1">
                <a:latin typeface="Arial" charset="0"/>
              </a:rPr>
              <a:t>cleft</a:t>
            </a:r>
          </a:p>
        </p:txBody>
      </p:sp>
      <p:sp>
        <p:nvSpPr>
          <p:cNvPr id="17435" name="Text Box 29"/>
          <p:cNvSpPr txBox="1">
            <a:spLocks noChangeArrowheads="1"/>
          </p:cNvSpPr>
          <p:nvPr/>
        </p:nvSpPr>
        <p:spPr bwMode="auto">
          <a:xfrm>
            <a:off x="7689850" y="4084638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Folded</a:t>
            </a:r>
          </a:p>
          <a:p>
            <a:r>
              <a:rPr lang="en-US" sz="1000" b="1">
                <a:latin typeface="Arial" charset="0"/>
              </a:rPr>
              <a:t>sarcolemma</a:t>
            </a:r>
          </a:p>
        </p:txBody>
      </p:sp>
      <p:sp>
        <p:nvSpPr>
          <p:cNvPr id="17436" name="Text Box 30"/>
          <p:cNvSpPr txBox="1">
            <a:spLocks noChangeArrowheads="1"/>
          </p:cNvSpPr>
          <p:nvPr/>
        </p:nvSpPr>
        <p:spPr bwMode="auto">
          <a:xfrm>
            <a:off x="6589713" y="44069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Motor</a:t>
            </a:r>
          </a:p>
          <a:p>
            <a:r>
              <a:rPr lang="en-US" sz="1000" b="1">
                <a:latin typeface="Arial" charset="0"/>
              </a:rPr>
              <a:t>end plate</a:t>
            </a:r>
          </a:p>
        </p:txBody>
      </p:sp>
      <p:sp>
        <p:nvSpPr>
          <p:cNvPr id="17437" name="Text Box 31"/>
          <p:cNvSpPr txBox="1">
            <a:spLocks noChangeArrowheads="1"/>
          </p:cNvSpPr>
          <p:nvPr/>
        </p:nvSpPr>
        <p:spPr bwMode="auto">
          <a:xfrm>
            <a:off x="7758113" y="4786313"/>
            <a:ext cx="836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Myofibril of</a:t>
            </a:r>
          </a:p>
          <a:p>
            <a:r>
              <a:rPr lang="en-US" sz="1000" b="1">
                <a:latin typeface="Arial" charset="0"/>
              </a:rPr>
              <a:t>muscle fiber</a:t>
            </a:r>
          </a:p>
        </p:txBody>
      </p:sp>
      <p:sp>
        <p:nvSpPr>
          <p:cNvPr id="17438" name="Text Box 32"/>
          <p:cNvSpPr txBox="1">
            <a:spLocks noChangeArrowheads="1"/>
          </p:cNvSpPr>
          <p:nvPr/>
        </p:nvSpPr>
        <p:spPr bwMode="auto">
          <a:xfrm>
            <a:off x="4132263" y="4694238"/>
            <a:ext cx="830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Muscle fiber</a:t>
            </a:r>
          </a:p>
          <a:p>
            <a:r>
              <a:rPr lang="en-US" sz="1000" b="1">
                <a:latin typeface="Arial" charset="0"/>
              </a:rPr>
              <a:t>nucleus</a:t>
            </a:r>
          </a:p>
        </p:txBody>
      </p:sp>
      <p:sp>
        <p:nvSpPr>
          <p:cNvPr id="17439" name="Text Box 33"/>
          <p:cNvSpPr txBox="1">
            <a:spLocks noChangeArrowheads="1"/>
          </p:cNvSpPr>
          <p:nvPr/>
        </p:nvSpPr>
        <p:spPr bwMode="auto">
          <a:xfrm>
            <a:off x="5335588" y="3675063"/>
            <a:ext cx="852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Motor</a:t>
            </a:r>
          </a:p>
          <a:p>
            <a:r>
              <a:rPr lang="en-US" sz="1000" b="1">
                <a:latin typeface="Arial" charset="0"/>
              </a:rPr>
              <a:t>neuron axon</a:t>
            </a:r>
          </a:p>
        </p:txBody>
      </p:sp>
      <p:sp>
        <p:nvSpPr>
          <p:cNvPr id="174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noFill/>
        </p:spPr>
        <p:txBody>
          <a:bodyPr/>
          <a:lstStyle/>
          <a:p>
            <a:fld id="{B58E9927-AA1A-4086-AFCC-7D7787E699D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Neuromuscular Junction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Motor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Single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motor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neuron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muscle fibers controlled  by motor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neuron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 few as four fibers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many as 1000’s of  muscle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fibers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sCA3254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581400"/>
            <a:ext cx="5257800" cy="30208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Skeletal Muscle Physiology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brain initiates an impulse for the muscles to contract</a:t>
            </a:r>
          </a:p>
          <a:p>
            <a:pPr marL="457200" indent="-45720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2)	It only takes 2 neurons to tell the skeletal muscle to contract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In brain to cord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Cord to muscle</a:t>
            </a:r>
          </a:p>
          <a:p>
            <a:pPr marL="457200" indent="-45720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3)	Motor neuron sends an impulse to the muscle cells to contract the motor neuron and the muscle cells that innervate it</a:t>
            </a:r>
          </a:p>
          <a:p>
            <a:pPr marL="457200" indent="-45720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4)	The neuron action potential continues down the neuron to muscle cells (motor unit) and the action potential continues into muscle cells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5)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 the action potential goes down the muscle cell along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sarcolema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the T Tubules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6)  When the action potential passes over the T  Tubules, it releases calcium to contract the muscle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Ratchet Theory or Sliding Filament Mechanism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Denotes the idea of how the myosin cross-bridge pull on the action filament in a ratchet-like manner.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A ratchet wrench puts tension on a bolt, then lets go of the tension as you swing it back, then exerts the tension again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Similarly, a myosin cross-bridge pulls on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actin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filament exerting tension, then it relaxes by letting go, exerts tension once again and then relaxes.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Muscle Tone</a:t>
            </a:r>
            <a:r>
              <a:rPr lang="en-US" dirty="0" smtClean="0"/>
              <a:t>										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4475" y="1143000"/>
            <a:ext cx="8610600" cy="537368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the constant, slightly contracted state of all muscles, which does not produce active movements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Keeps the muscles firm, healthy, and ready to respond to stimulus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Spinal reflexes account for muscle tone by: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Activating one motor unit and then another</a:t>
            </a:r>
          </a:p>
          <a:p>
            <a:pPr lvl="1"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Responding to activation of stretch receptors in muscles and tendons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Muscle Overview</a:t>
            </a:r>
            <a:r>
              <a:rPr lang="en-US" dirty="0" smtClean="0"/>
              <a:t>				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three types of muscle tissue are skeletal, cardiac, and smooth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These types differ in structure, location, function, and means of activation</a:t>
            </a:r>
          </a:p>
        </p:txBody>
      </p:sp>
      <p:pic>
        <p:nvPicPr>
          <p:cNvPr id="4" name="Picture 3" descr="funny__muscle_pic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1" y="2685833"/>
            <a:ext cx="2743200" cy="4172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Isotonic Contractions</a:t>
            </a:r>
            <a:r>
              <a:rPr lang="en-US" dirty="0" smtClean="0"/>
              <a:t>			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isotonic contractions, the muscle changes in length and moves the load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two types of isotonic contractions are concentric and eccentric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Concentric contractions – the muscle shortens and does work</a:t>
            </a:r>
          </a:p>
          <a:p>
            <a:pPr lvl="1"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Eccentric contractions – the muscle contracts as it lengthens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Isometric Contractions</a:t>
            </a:r>
            <a:r>
              <a:rPr lang="en-US" dirty="0" smtClean="0"/>
              <a:t>			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Tension increases to the muscle’s capacity, but the muscle neither shortens nor lengthens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arm wrest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79" y="3934326"/>
            <a:ext cx="4632157" cy="2237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Muscle Metabolism: Energy for Contraction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ATP is the only source used directly for contractile activity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soon as available stores of ATP are hydrolyzed (4-6 seconds), they are regenerated by: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interaction of ADP with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creatine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phosphate (CP) 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Anaerobic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glycolysis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Aerobic 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Muscle Fatigue</a:t>
            </a:r>
            <a:r>
              <a:rPr lang="en-US" dirty="0" smtClean="0"/>
              <a:t>					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Muscle fatigue – the muscle is in a state of physiological inability to contract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Muscle fatigue occurs when: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ATP production fails to keep pace with ATP use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deficit of ATP causes contractures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Lactic acid accumulates in the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Recruitment of Motor Units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Recruitment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 increase in the number of motor units activated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Whole muscle composed of many motor units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More precise movements are produced with fewer muscle fibers within a motor unit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As intensity of stimulation increases, recruitment of motor units continues until all motor units are activated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8F311E-2892-4A31-B086-78184EE7DCB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</a:t>
            </a:r>
            <a:r>
              <a:rPr lang="en-US" sz="2800" dirty="0"/>
              <a:t>Smaller motor units (smaller diameter axons) - recruited first</a:t>
            </a:r>
          </a:p>
          <a:p>
            <a:pPr>
              <a:buClr>
                <a:schemeClr val="accent2"/>
              </a:buClr>
              <a:buFontTx/>
              <a:buChar char="•"/>
            </a:pPr>
            <a:endParaRPr lang="en-US" sz="2800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800" dirty="0"/>
              <a:t> Larger motor units (larger diameter axons) - recruited later</a:t>
            </a:r>
          </a:p>
          <a:p>
            <a:pPr>
              <a:buClr>
                <a:schemeClr val="accent2"/>
              </a:buClr>
              <a:buFontTx/>
              <a:buChar char="•"/>
            </a:pPr>
            <a:endParaRPr lang="en-US" sz="2800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800" dirty="0"/>
              <a:t> Produce smooth movements</a:t>
            </a:r>
          </a:p>
          <a:p>
            <a:pPr>
              <a:buClr>
                <a:schemeClr val="accent2"/>
              </a:buClr>
              <a:buFontTx/>
              <a:buChar char="•"/>
            </a:pPr>
            <a:endParaRPr lang="en-US" sz="2800" dirty="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800" dirty="0"/>
              <a:t> Muscle </a:t>
            </a:r>
            <a:r>
              <a:rPr lang="en-US" sz="2800" dirty="0">
                <a:solidFill>
                  <a:schemeClr val="accent2"/>
                </a:solidFill>
              </a:rPr>
              <a:t>tone</a:t>
            </a:r>
            <a:r>
              <a:rPr lang="en-US" sz="2800" dirty="0"/>
              <a:t> – continuous state of partial contraction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Sustained Contractions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45790-FBF1-47E4-81B2-24A5AD0FC1C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472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Isotonic</a:t>
            </a:r>
            <a:r>
              <a:rPr lang="en-US" sz="2000" dirty="0"/>
              <a:t> – muscle contracts and changes length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Concentric </a:t>
            </a:r>
            <a:r>
              <a:rPr lang="en-US" sz="2000" dirty="0"/>
              <a:t>– shortening contraction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Eccentric</a:t>
            </a:r>
            <a:r>
              <a:rPr lang="en-US" sz="2000" dirty="0"/>
              <a:t> – lengthening contraction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800600" y="18288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Isometric</a:t>
            </a:r>
            <a:r>
              <a:rPr lang="en-US" sz="2000"/>
              <a:t> – muscle contracts but does not change length</a:t>
            </a:r>
          </a:p>
        </p:txBody>
      </p:sp>
      <p:pic>
        <p:nvPicPr>
          <p:cNvPr id="37894" name="Picture 8" descr="shi25707_09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67125"/>
            <a:ext cx="80772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2489200" y="5400675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Movement</a:t>
            </a:r>
            <a:endParaRPr lang="en-US" b="1">
              <a:latin typeface="Arial" charset="0"/>
            </a:endParaRP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5308600" y="5381625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Movement</a:t>
            </a:r>
            <a:endParaRPr lang="en-US" b="1">
              <a:latin typeface="Arial" charset="0"/>
            </a:endParaRP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1306513" y="3702050"/>
            <a:ext cx="1604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(a) Muscle contracts with</a:t>
            </a:r>
          </a:p>
          <a:p>
            <a:r>
              <a:rPr lang="en-US" sz="1000" b="1">
                <a:latin typeface="Arial" charset="0"/>
              </a:rPr>
              <a:t>     force greater than</a:t>
            </a:r>
          </a:p>
          <a:p>
            <a:r>
              <a:rPr lang="en-US" sz="1000" b="1">
                <a:latin typeface="Arial" charset="0"/>
              </a:rPr>
              <a:t>     resistance and</a:t>
            </a:r>
          </a:p>
          <a:p>
            <a:r>
              <a:rPr lang="en-US" sz="1000" b="1">
                <a:latin typeface="Arial" charset="0"/>
              </a:rPr>
              <a:t>     shortens (concentric</a:t>
            </a:r>
          </a:p>
          <a:p>
            <a:r>
              <a:rPr lang="en-US" sz="1000" b="1">
                <a:latin typeface="Arial" charset="0"/>
              </a:rPr>
              <a:t>     contraction)</a:t>
            </a: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6438900" y="370205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(c) Muscle contracts but</a:t>
            </a:r>
          </a:p>
          <a:p>
            <a:r>
              <a:rPr lang="en-US" sz="1000" b="1">
                <a:latin typeface="Arial" charset="0"/>
              </a:rPr>
              <a:t>     does not change length</a:t>
            </a:r>
          </a:p>
          <a:p>
            <a:r>
              <a:rPr lang="en-US" sz="1000" b="1">
                <a:latin typeface="Arial" charset="0"/>
              </a:rPr>
              <a:t>     (isometric contraction)</a:t>
            </a:r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4140200" y="3702050"/>
            <a:ext cx="1531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(b) Muscle contracts</a:t>
            </a:r>
          </a:p>
          <a:p>
            <a:r>
              <a:rPr lang="en-US" sz="1000" b="1">
                <a:latin typeface="Arial" charset="0"/>
              </a:rPr>
              <a:t>      with force less than</a:t>
            </a:r>
          </a:p>
          <a:p>
            <a:r>
              <a:rPr lang="en-US" sz="1000" b="1">
                <a:latin typeface="Arial" charset="0"/>
              </a:rPr>
              <a:t>      resistance and</a:t>
            </a:r>
          </a:p>
          <a:p>
            <a:r>
              <a:rPr lang="en-US" sz="1000" b="1">
                <a:latin typeface="Arial" charset="0"/>
              </a:rPr>
              <a:t>      lengthens (eccentric</a:t>
            </a:r>
          </a:p>
          <a:p>
            <a:r>
              <a:rPr lang="en-US" sz="1000" b="1">
                <a:latin typeface="Arial" charset="0"/>
              </a:rPr>
              <a:t>      contraction)</a:t>
            </a:r>
          </a:p>
        </p:txBody>
      </p:sp>
      <p:sp>
        <p:nvSpPr>
          <p:cNvPr id="37901" name="Text Box 15"/>
          <p:cNvSpPr txBox="1">
            <a:spLocks noChangeArrowheads="1"/>
          </p:cNvSpPr>
          <p:nvPr/>
        </p:nvSpPr>
        <p:spPr bwMode="auto">
          <a:xfrm>
            <a:off x="7442200" y="5014913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latin typeface="Arial" charset="0"/>
              </a:rPr>
              <a:t>No</a:t>
            </a:r>
          </a:p>
          <a:p>
            <a:r>
              <a:rPr lang="en-US" sz="1000" b="1">
                <a:latin typeface="Arial" charset="0"/>
              </a:rPr>
              <a:t>movement</a:t>
            </a:r>
          </a:p>
        </p:txBody>
      </p: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8193088" y="6319838"/>
            <a:ext cx="260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>
                <a:latin typeface="Arial" charset="0"/>
              </a:rPr>
              <a:t>29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Types of Contractions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38690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Slow-twitch fibers</a:t>
            </a:r>
            <a:r>
              <a:rPr lang="en-US" sz="2400" dirty="0"/>
              <a:t> 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Always oxidative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Resistant to fatigue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Red fibers 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Most </a:t>
            </a:r>
            <a:r>
              <a:rPr lang="en-US" sz="2400" dirty="0" err="1"/>
              <a:t>myoglobin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Good blood supply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3400" y="4191000"/>
            <a:ext cx="42910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Fast-twitch </a:t>
            </a:r>
            <a:r>
              <a:rPr lang="en-US" sz="2400" dirty="0" smtClean="0">
                <a:solidFill>
                  <a:schemeClr val="accent2"/>
                </a:solidFill>
              </a:rPr>
              <a:t>fibers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White </a:t>
            </a:r>
            <a:r>
              <a:rPr lang="en-US" sz="2400" dirty="0" smtClean="0"/>
              <a:t>fibers 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Poorer blood supply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Susceptible to fatigue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4572000" y="1676400"/>
            <a:ext cx="434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Fast-twitch fatigue-resistant fibers</a:t>
            </a:r>
            <a:r>
              <a:rPr lang="en-US" sz="2400" dirty="0"/>
              <a:t> 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Intermediate fibers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Oxidative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Pink to red in color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Resistant to fatigue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Fast Twitch and Slow Twitch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Muscle Fibers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Force of Muscle Contraction</a:t>
            </a:r>
            <a:r>
              <a:rPr lang="en-US" dirty="0" smtClean="0"/>
              <a:t>		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The force of contraction is affected by: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number of muscle fibers contracting – the more motor fibers in a muscle, the stronger the contraction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relative size of the muscle – the bulkier the muscle, the greater its strength</a:t>
            </a:r>
          </a:p>
          <a:p>
            <a:pPr lvl="1"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Degree of muscle stretch – muscles contract strongest when muscle fibers are 80-120% of their normal resting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Skeletal Muscle – The Big Picture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skeletal muscle attaches to two bones and crosses the joints between the bones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big picture is that when the muscles contract, it shortens it’s center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contraction creates a pulling force on the boney attachments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the pulling force is strong enough, one or both of the bones that attaches to the muscle will be pulled toward the center of the muscle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Because bones are located within body parts, movements of a bone results in movement of a body part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Functional Characteristics of Muscle Tissue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Excitability, or irritability – the ability to receive and respond to stimuli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Contractility – the ability to shorten forcibly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Extensibility – the ability to be stretched or extended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Elasticity – the ability to recoil and resume the original resting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Interactions of Skeletal Muscles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Skeletal muscles work together or in opposition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Muscles only pull (never push)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muscles shorten, the insertion generally moves toward the origin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Whatever a muscle (or group of muscles) does, another muscle (or group) “undoes”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Naming Skeletal Muscles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origins – e.g., biceps (two origins) and triceps (three origins)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Location of attachments – named according to point of origin or insertion 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Action – e.g., flexor or extensor, as in the names of muscles that flex or extend, respectively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Naming Skeletal Muscles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Location of muscle – bone or body region associated with the muscle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Shape of muscle – e.g., the deltoid muscle (deltoid = triangle) 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Relative size – e.g.,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maximus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(largest),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minimus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(smallest),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longus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(long)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Direction of fibers – e.g., rectus (fibers run straight),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transversus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oblique (fibers run at angles to an imaginary defined axis)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Smooth Muscle</a:t>
            </a:r>
          </a:p>
        </p:txBody>
      </p:sp>
      <p:pic>
        <p:nvPicPr>
          <p:cNvPr id="23555" name="Picture 5" descr="0924ab_SmoothMuscle_1.jpg                                      00015070KARL's Pocketrans              B81D7FDE:"/>
          <p:cNvPicPr>
            <a:picLocks noChangeAspect="1" noChangeArrowheads="1"/>
          </p:cNvPicPr>
          <p:nvPr/>
        </p:nvPicPr>
        <p:blipFill>
          <a:blip r:embed="rId3" cstate="print"/>
          <a:srcRect b="5949"/>
          <a:stretch>
            <a:fillRect/>
          </a:stretch>
        </p:blipFill>
        <p:spPr bwMode="auto">
          <a:xfrm>
            <a:off x="419100" y="1752600"/>
            <a:ext cx="8305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6225" y="990600"/>
            <a:ext cx="797718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Found in walls of hollow organs (except the heart)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Have essentially the same contractile mechanisms as skeletal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Peristalsis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When the longitudinal layer contracts, the organ dilates and contracts 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When the circular layer contracts, the organ elongates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Peristalsis – alternating contractions and relaxations of smooth muscles that mix and squeeze substances through the lumen of hollow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Developmental Aspects: Male and Female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 is a biological basis for greater strength in men than in women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Women’s skeletal muscle makes up 36% of their body mass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Men’s skeletal muscle makes up 42% of their body mass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Developmental Aspects: Age Related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age, connective tissue increases and muscle fibers decrease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Muscles become stringier and less elastic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80, 50% of muscle mass is lost 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sarcopenia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Regular exercise reverses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sarcopenia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Aging of the cardiovascular system affects every organ in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Muscle Function</a:t>
            </a:r>
            <a:r>
              <a:rPr lang="en-US" dirty="0" smtClean="0"/>
              <a:t>				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Skeletal muscles are responsible for all movement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Cardiac muscle is responsible for the movement of blood through the body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Smooth muscle helps maintain blood pressure, and squeezes or propels substances (i.e., food, feces) through organs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Muscles also maintain posture, stabilize joints, and generate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Three Types of Muscle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Skeletal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Voluntary or somatic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Usually attaches to bones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Striated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Cardiac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Involuntary or autonomic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Walls of Heart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Striated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Smooth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Involuntary or autonomic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Walls of viscera, blood vessels and skin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Not striated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Structure of Skeletal Muscle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Organ of the muscular system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Skeletal muscle tissue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Nervous tissue                                        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Blood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Connective tissue</a:t>
            </a:r>
          </a:p>
          <a:p>
            <a:pPr lvl="2"/>
            <a:r>
              <a:rPr lang="en-US" sz="2800" dirty="0" smtClean="0">
                <a:latin typeface="Arial" pitchFamily="34" charset="0"/>
                <a:cs typeface="Arial" pitchFamily="34" charset="0"/>
              </a:rPr>
              <a:t>Fascia</a:t>
            </a:r>
          </a:p>
          <a:p>
            <a:pPr lvl="2"/>
            <a:r>
              <a:rPr lang="en-US" sz="2800" dirty="0" smtClean="0">
                <a:latin typeface="Arial" pitchFamily="34" charset="0"/>
                <a:cs typeface="Arial" pitchFamily="34" charset="0"/>
              </a:rPr>
              <a:t>Tendons</a:t>
            </a:r>
          </a:p>
          <a:p>
            <a:pPr lvl="2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Aponeurosis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shi25707_09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186531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Connective Tissue Coverings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1F92A9-8B44-41A9-8A46-C1B99DFC898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6" name="Text Box 51"/>
          <p:cNvSpPr txBox="1">
            <a:spLocks noChangeArrowheads="1"/>
          </p:cNvSpPr>
          <p:nvPr/>
        </p:nvSpPr>
        <p:spPr bwMode="auto">
          <a:xfrm>
            <a:off x="609600" y="1905000"/>
            <a:ext cx="2842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Muscle coverings: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Epimysium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Perimysium</a:t>
            </a:r>
            <a:endParaRPr lang="en-US" sz="2400" dirty="0"/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Endomysium</a:t>
            </a:r>
            <a:endParaRPr lang="en-US" sz="2400" dirty="0"/>
          </a:p>
        </p:txBody>
      </p:sp>
      <p:pic>
        <p:nvPicPr>
          <p:cNvPr id="13317" name="Picture 52" descr="shi25707_09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4652962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53"/>
          <p:cNvSpPr>
            <a:spLocks noChangeArrowheads="1"/>
          </p:cNvSpPr>
          <p:nvPr/>
        </p:nvSpPr>
        <p:spPr bwMode="auto">
          <a:xfrm>
            <a:off x="5861050" y="2822575"/>
            <a:ext cx="254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Bone</a:t>
            </a:r>
            <a:endParaRPr lang="en-US" sz="800" b="1">
              <a:latin typeface="Arial" charset="0"/>
            </a:endParaRPr>
          </a:p>
        </p:txBody>
      </p:sp>
      <p:sp>
        <p:nvSpPr>
          <p:cNvPr id="13319" name="Rectangle 54"/>
          <p:cNvSpPr>
            <a:spLocks noChangeArrowheads="1"/>
          </p:cNvSpPr>
          <p:nvPr/>
        </p:nvSpPr>
        <p:spPr bwMode="auto">
          <a:xfrm>
            <a:off x="7115175" y="2497138"/>
            <a:ext cx="346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Muscle</a:t>
            </a:r>
            <a:endParaRPr lang="en-US" sz="800" b="1">
              <a:latin typeface="Arial" charset="0"/>
            </a:endParaRPr>
          </a:p>
        </p:txBody>
      </p:sp>
      <p:sp>
        <p:nvSpPr>
          <p:cNvPr id="13320" name="Rectangle 55"/>
          <p:cNvSpPr>
            <a:spLocks noChangeArrowheads="1"/>
          </p:cNvSpPr>
          <p:nvPr/>
        </p:nvSpPr>
        <p:spPr bwMode="auto">
          <a:xfrm>
            <a:off x="6061075" y="4006850"/>
            <a:ext cx="5445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Epimysium</a:t>
            </a:r>
            <a:endParaRPr lang="en-US" sz="800" b="1">
              <a:latin typeface="Arial" charset="0"/>
            </a:endParaRPr>
          </a:p>
        </p:txBody>
      </p:sp>
      <p:sp>
        <p:nvSpPr>
          <p:cNvPr id="13321" name="Rectangle 56"/>
          <p:cNvSpPr>
            <a:spLocks noChangeArrowheads="1"/>
          </p:cNvSpPr>
          <p:nvPr/>
        </p:nvSpPr>
        <p:spPr bwMode="auto">
          <a:xfrm>
            <a:off x="6061075" y="4143375"/>
            <a:ext cx="579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Perimysium</a:t>
            </a:r>
            <a:endParaRPr lang="en-US" sz="800" b="1">
              <a:latin typeface="Arial" charset="0"/>
            </a:endParaRPr>
          </a:p>
        </p:txBody>
      </p:sp>
      <p:sp>
        <p:nvSpPr>
          <p:cNvPr id="13322" name="Rectangle 57"/>
          <p:cNvSpPr>
            <a:spLocks noChangeArrowheads="1"/>
          </p:cNvSpPr>
          <p:nvPr/>
        </p:nvSpPr>
        <p:spPr bwMode="auto">
          <a:xfrm>
            <a:off x="5600700" y="4460875"/>
            <a:ext cx="6397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Endomysium</a:t>
            </a:r>
            <a:endParaRPr lang="en-US" sz="800" b="1">
              <a:latin typeface="Arial" charset="0"/>
            </a:endParaRPr>
          </a:p>
        </p:txBody>
      </p:sp>
      <p:sp>
        <p:nvSpPr>
          <p:cNvPr id="13323" name="Rectangle 58"/>
          <p:cNvSpPr>
            <a:spLocks noChangeArrowheads="1"/>
          </p:cNvSpPr>
          <p:nvPr/>
        </p:nvSpPr>
        <p:spPr bwMode="auto">
          <a:xfrm>
            <a:off x="4589463" y="4779963"/>
            <a:ext cx="4048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Fascicle</a:t>
            </a:r>
            <a:endParaRPr lang="en-US" sz="800" b="1">
              <a:latin typeface="Arial" charset="0"/>
            </a:endParaRPr>
          </a:p>
        </p:txBody>
      </p:sp>
      <p:sp>
        <p:nvSpPr>
          <p:cNvPr id="13324" name="Rectangle 59"/>
          <p:cNvSpPr>
            <a:spLocks noChangeArrowheads="1"/>
          </p:cNvSpPr>
          <p:nvPr/>
        </p:nvSpPr>
        <p:spPr bwMode="auto">
          <a:xfrm>
            <a:off x="7056438" y="2905125"/>
            <a:ext cx="4619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Fascicles</a:t>
            </a:r>
            <a:endParaRPr lang="en-US" sz="800" b="1">
              <a:latin typeface="Arial" charset="0"/>
            </a:endParaRPr>
          </a:p>
        </p:txBody>
      </p:sp>
      <p:sp>
        <p:nvSpPr>
          <p:cNvPr id="13325" name="Rectangle 60"/>
          <p:cNvSpPr>
            <a:spLocks noChangeArrowheads="1"/>
          </p:cNvSpPr>
          <p:nvPr/>
        </p:nvSpPr>
        <p:spPr bwMode="auto">
          <a:xfrm>
            <a:off x="6799263" y="3314700"/>
            <a:ext cx="9763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Muscle fibers (cells)</a:t>
            </a:r>
            <a:endParaRPr lang="en-US" sz="800" b="1">
              <a:latin typeface="Arial" charset="0"/>
            </a:endParaRPr>
          </a:p>
        </p:txBody>
      </p:sp>
      <p:sp>
        <p:nvSpPr>
          <p:cNvPr id="13326" name="Rectangle 61"/>
          <p:cNvSpPr>
            <a:spLocks noChangeArrowheads="1"/>
          </p:cNvSpPr>
          <p:nvPr/>
        </p:nvSpPr>
        <p:spPr bwMode="auto">
          <a:xfrm>
            <a:off x="7046913" y="3722688"/>
            <a:ext cx="4810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Myofibrils</a:t>
            </a:r>
            <a:endParaRPr lang="en-US" sz="800" b="1">
              <a:latin typeface="Arial" charset="0"/>
            </a:endParaRPr>
          </a:p>
        </p:txBody>
      </p:sp>
      <p:sp>
        <p:nvSpPr>
          <p:cNvPr id="13327" name="Rectangle 62"/>
          <p:cNvSpPr>
            <a:spLocks noChangeArrowheads="1"/>
          </p:cNvSpPr>
          <p:nvPr/>
        </p:nvSpPr>
        <p:spPr bwMode="auto">
          <a:xfrm>
            <a:off x="6777038" y="4130675"/>
            <a:ext cx="10207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  <a:latin typeface="Arial" charset="0"/>
              </a:rPr>
              <a:t>Thick and thin filaments</a:t>
            </a:r>
            <a:endParaRPr lang="en-US" sz="700" b="1">
              <a:latin typeface="Arial" charset="0"/>
            </a:endParaRPr>
          </a:p>
        </p:txBody>
      </p:sp>
      <p:sp>
        <p:nvSpPr>
          <p:cNvPr id="13328" name="Rectangle 63"/>
          <p:cNvSpPr>
            <a:spLocks noChangeArrowheads="1"/>
          </p:cNvSpPr>
          <p:nvPr/>
        </p:nvSpPr>
        <p:spPr bwMode="auto">
          <a:xfrm>
            <a:off x="4589463" y="5370513"/>
            <a:ext cx="6302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Blood vessel</a:t>
            </a:r>
            <a:endParaRPr lang="en-US" sz="800" b="1">
              <a:latin typeface="Arial" charset="0"/>
            </a:endParaRPr>
          </a:p>
        </p:txBody>
      </p:sp>
      <p:sp>
        <p:nvSpPr>
          <p:cNvPr id="13329" name="Rectangle 64"/>
          <p:cNvSpPr>
            <a:spLocks noChangeArrowheads="1"/>
          </p:cNvSpPr>
          <p:nvPr/>
        </p:nvSpPr>
        <p:spPr bwMode="auto">
          <a:xfrm>
            <a:off x="4589463" y="5700713"/>
            <a:ext cx="5953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Muscle fiber</a:t>
            </a:r>
            <a:endParaRPr lang="en-US" sz="800" b="1">
              <a:latin typeface="Arial" charset="0"/>
            </a:endParaRPr>
          </a:p>
        </p:txBody>
      </p:sp>
      <p:sp>
        <p:nvSpPr>
          <p:cNvPr id="13330" name="Rectangle 65"/>
          <p:cNvSpPr>
            <a:spLocks noChangeArrowheads="1"/>
          </p:cNvSpPr>
          <p:nvPr/>
        </p:nvSpPr>
        <p:spPr bwMode="auto">
          <a:xfrm>
            <a:off x="7991475" y="5329238"/>
            <a:ext cx="4238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800" b="1">
              <a:latin typeface="Arial" charset="0"/>
            </a:endParaRPr>
          </a:p>
        </p:txBody>
      </p:sp>
      <p:sp>
        <p:nvSpPr>
          <p:cNvPr id="13331" name="Rectangle 66"/>
          <p:cNvSpPr>
            <a:spLocks noChangeArrowheads="1"/>
          </p:cNvSpPr>
          <p:nvPr/>
        </p:nvSpPr>
        <p:spPr bwMode="auto">
          <a:xfrm>
            <a:off x="4589463" y="5951538"/>
            <a:ext cx="6080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800" b="1">
              <a:latin typeface="Arial" charset="0"/>
            </a:endParaRPr>
          </a:p>
        </p:txBody>
      </p:sp>
      <p:sp>
        <p:nvSpPr>
          <p:cNvPr id="13332" name="Rectangle 67"/>
          <p:cNvSpPr>
            <a:spLocks noChangeArrowheads="1"/>
          </p:cNvSpPr>
          <p:nvPr/>
        </p:nvSpPr>
        <p:spPr bwMode="auto">
          <a:xfrm>
            <a:off x="6491288" y="5324475"/>
            <a:ext cx="396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800" b="1">
              <a:latin typeface="Arial" charset="0"/>
            </a:endParaRPr>
          </a:p>
        </p:txBody>
      </p:sp>
      <p:sp>
        <p:nvSpPr>
          <p:cNvPr id="13333" name="Rectangle 68"/>
          <p:cNvSpPr>
            <a:spLocks noChangeArrowheads="1"/>
          </p:cNvSpPr>
          <p:nvPr/>
        </p:nvSpPr>
        <p:spPr bwMode="auto">
          <a:xfrm>
            <a:off x="8570913" y="5329238"/>
            <a:ext cx="476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charset="0"/>
              </a:rPr>
              <a:t>Filaments</a:t>
            </a:r>
            <a:endParaRPr lang="en-US" sz="800" b="1">
              <a:latin typeface="Arial" charset="0"/>
            </a:endParaRPr>
          </a:p>
        </p:txBody>
      </p:sp>
      <p:sp>
        <p:nvSpPr>
          <p:cNvPr id="13334" name="Freeform 69"/>
          <p:cNvSpPr>
            <a:spLocks/>
          </p:cNvSpPr>
          <p:nvPr/>
        </p:nvSpPr>
        <p:spPr bwMode="auto">
          <a:xfrm>
            <a:off x="6419850" y="5591175"/>
            <a:ext cx="130175" cy="331788"/>
          </a:xfrm>
          <a:custGeom>
            <a:avLst/>
            <a:gdLst>
              <a:gd name="T0" fmla="*/ 2147483647 w 112"/>
              <a:gd name="T1" fmla="*/ 0 h 283"/>
              <a:gd name="T2" fmla="*/ 0 w 112"/>
              <a:gd name="T3" fmla="*/ 0 h 283"/>
              <a:gd name="T4" fmla="*/ 0 w 112"/>
              <a:gd name="T5" fmla="*/ 2147483647 h 283"/>
              <a:gd name="T6" fmla="*/ 2147483647 w 112"/>
              <a:gd name="T7" fmla="*/ 2147483647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283"/>
              <a:gd name="T14" fmla="*/ 112 w 112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283">
                <a:moveTo>
                  <a:pt x="112" y="0"/>
                </a:moveTo>
                <a:lnTo>
                  <a:pt x="0" y="0"/>
                </a:lnTo>
                <a:lnTo>
                  <a:pt x="0" y="283"/>
                </a:lnTo>
                <a:lnTo>
                  <a:pt x="26" y="2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70"/>
          <p:cNvSpPr>
            <a:spLocks noChangeShapeType="1"/>
          </p:cNvSpPr>
          <p:nvPr/>
        </p:nvSpPr>
        <p:spPr bwMode="auto">
          <a:xfrm flipH="1">
            <a:off x="5276850" y="6013450"/>
            <a:ext cx="13128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Line 71"/>
          <p:cNvSpPr>
            <a:spLocks noChangeShapeType="1"/>
          </p:cNvSpPr>
          <p:nvPr/>
        </p:nvSpPr>
        <p:spPr bwMode="auto">
          <a:xfrm flipV="1">
            <a:off x="6672263" y="5440363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Freeform 72"/>
          <p:cNvSpPr>
            <a:spLocks/>
          </p:cNvSpPr>
          <p:nvPr/>
        </p:nvSpPr>
        <p:spPr bwMode="auto">
          <a:xfrm>
            <a:off x="6908800" y="5399088"/>
            <a:ext cx="227013" cy="293687"/>
          </a:xfrm>
          <a:custGeom>
            <a:avLst/>
            <a:gdLst>
              <a:gd name="T0" fmla="*/ 2147483647 w 194"/>
              <a:gd name="T1" fmla="*/ 0 h 252"/>
              <a:gd name="T2" fmla="*/ 2147483647 w 194"/>
              <a:gd name="T3" fmla="*/ 0 h 252"/>
              <a:gd name="T4" fmla="*/ 0 w 194"/>
              <a:gd name="T5" fmla="*/ 2147483647 h 252"/>
              <a:gd name="T6" fmla="*/ 0 60000 65536"/>
              <a:gd name="T7" fmla="*/ 0 60000 65536"/>
              <a:gd name="T8" fmla="*/ 0 60000 65536"/>
              <a:gd name="T9" fmla="*/ 0 w 194"/>
              <a:gd name="T10" fmla="*/ 0 h 252"/>
              <a:gd name="T11" fmla="*/ 194 w 194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" h="252">
                <a:moveTo>
                  <a:pt x="194" y="0"/>
                </a:moveTo>
                <a:lnTo>
                  <a:pt x="71" y="0"/>
                </a:lnTo>
                <a:lnTo>
                  <a:pt x="0" y="2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Freeform 73"/>
          <p:cNvSpPr>
            <a:spLocks/>
          </p:cNvSpPr>
          <p:nvPr/>
        </p:nvSpPr>
        <p:spPr bwMode="auto">
          <a:xfrm>
            <a:off x="8048625" y="5888038"/>
            <a:ext cx="260350" cy="374650"/>
          </a:xfrm>
          <a:custGeom>
            <a:avLst/>
            <a:gdLst>
              <a:gd name="T0" fmla="*/ 2147483647 w 222"/>
              <a:gd name="T1" fmla="*/ 2147483647 h 321"/>
              <a:gd name="T2" fmla="*/ 0 w 222"/>
              <a:gd name="T3" fmla="*/ 2147483647 h 321"/>
              <a:gd name="T4" fmla="*/ 0 w 222"/>
              <a:gd name="T5" fmla="*/ 0 h 321"/>
              <a:gd name="T6" fmla="*/ 2147483647 w 222"/>
              <a:gd name="T7" fmla="*/ 0 h 321"/>
              <a:gd name="T8" fmla="*/ 2147483647 w 222"/>
              <a:gd name="T9" fmla="*/ 2147483647 h 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"/>
              <a:gd name="T16" fmla="*/ 0 h 321"/>
              <a:gd name="T17" fmla="*/ 222 w 222"/>
              <a:gd name="T18" fmla="*/ 321 h 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" h="321">
                <a:moveTo>
                  <a:pt x="61" y="321"/>
                </a:moveTo>
                <a:lnTo>
                  <a:pt x="0" y="321"/>
                </a:lnTo>
                <a:lnTo>
                  <a:pt x="0" y="0"/>
                </a:lnTo>
                <a:lnTo>
                  <a:pt x="222" y="0"/>
                </a:lnTo>
                <a:lnTo>
                  <a:pt x="222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74"/>
          <p:cNvSpPr>
            <a:spLocks noChangeShapeType="1"/>
          </p:cNvSpPr>
          <p:nvPr/>
        </p:nvSpPr>
        <p:spPr bwMode="auto">
          <a:xfrm flipV="1">
            <a:off x="8185150" y="5453063"/>
            <a:ext cx="1588" cy="434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75"/>
          <p:cNvSpPr>
            <a:spLocks noChangeShapeType="1"/>
          </p:cNvSpPr>
          <p:nvPr/>
        </p:nvSpPr>
        <p:spPr bwMode="auto">
          <a:xfrm flipH="1">
            <a:off x="5708650" y="2879725"/>
            <a:ext cx="1381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Line 76"/>
          <p:cNvSpPr>
            <a:spLocks noChangeShapeType="1"/>
          </p:cNvSpPr>
          <p:nvPr/>
        </p:nvSpPr>
        <p:spPr bwMode="auto">
          <a:xfrm flipH="1">
            <a:off x="5513388" y="3232150"/>
            <a:ext cx="3333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77"/>
          <p:cNvSpPr>
            <a:spLocks noChangeShapeType="1"/>
          </p:cNvSpPr>
          <p:nvPr/>
        </p:nvSpPr>
        <p:spPr bwMode="auto">
          <a:xfrm flipH="1">
            <a:off x="5562600" y="3622675"/>
            <a:ext cx="284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Line 78"/>
          <p:cNvSpPr>
            <a:spLocks noChangeShapeType="1"/>
          </p:cNvSpPr>
          <p:nvPr/>
        </p:nvSpPr>
        <p:spPr bwMode="auto">
          <a:xfrm flipH="1">
            <a:off x="5454650" y="4068763"/>
            <a:ext cx="561975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Line 79"/>
          <p:cNvSpPr>
            <a:spLocks noChangeShapeType="1"/>
          </p:cNvSpPr>
          <p:nvPr/>
        </p:nvSpPr>
        <p:spPr bwMode="auto">
          <a:xfrm flipH="1">
            <a:off x="5594350" y="4198938"/>
            <a:ext cx="422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80"/>
          <p:cNvSpPr>
            <a:spLocks noChangeShapeType="1"/>
          </p:cNvSpPr>
          <p:nvPr/>
        </p:nvSpPr>
        <p:spPr bwMode="auto">
          <a:xfrm>
            <a:off x="6294438" y="4281488"/>
            <a:ext cx="0" cy="109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Freeform 81"/>
          <p:cNvSpPr>
            <a:spLocks/>
          </p:cNvSpPr>
          <p:nvPr/>
        </p:nvSpPr>
        <p:spPr bwMode="auto">
          <a:xfrm>
            <a:off x="5648325" y="4264025"/>
            <a:ext cx="277813" cy="212725"/>
          </a:xfrm>
          <a:custGeom>
            <a:avLst/>
            <a:gdLst>
              <a:gd name="T0" fmla="*/ 0 w 237"/>
              <a:gd name="T1" fmla="*/ 0 h 182"/>
              <a:gd name="T2" fmla="*/ 2147483647 w 237"/>
              <a:gd name="T3" fmla="*/ 2147483647 h 182"/>
              <a:gd name="T4" fmla="*/ 2147483647 w 237"/>
              <a:gd name="T5" fmla="*/ 2147483647 h 182"/>
              <a:gd name="T6" fmla="*/ 0 60000 65536"/>
              <a:gd name="T7" fmla="*/ 0 60000 65536"/>
              <a:gd name="T8" fmla="*/ 0 60000 65536"/>
              <a:gd name="T9" fmla="*/ 0 w 237"/>
              <a:gd name="T10" fmla="*/ 0 h 182"/>
              <a:gd name="T11" fmla="*/ 237 w 237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182">
                <a:moveTo>
                  <a:pt x="0" y="0"/>
                </a:moveTo>
                <a:lnTo>
                  <a:pt x="237" y="91"/>
                </a:lnTo>
                <a:lnTo>
                  <a:pt x="237" y="1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Freeform 82"/>
          <p:cNvSpPr>
            <a:spLocks/>
          </p:cNvSpPr>
          <p:nvPr/>
        </p:nvSpPr>
        <p:spPr bwMode="auto">
          <a:xfrm>
            <a:off x="5932488" y="4594225"/>
            <a:ext cx="144462" cy="881063"/>
          </a:xfrm>
          <a:custGeom>
            <a:avLst/>
            <a:gdLst>
              <a:gd name="T0" fmla="*/ 0 w 123"/>
              <a:gd name="T1" fmla="*/ 0 h 754"/>
              <a:gd name="T2" fmla="*/ 0 w 123"/>
              <a:gd name="T3" fmla="*/ 2147483647 h 754"/>
              <a:gd name="T4" fmla="*/ 2147483647 w 123"/>
              <a:gd name="T5" fmla="*/ 2147483647 h 754"/>
              <a:gd name="T6" fmla="*/ 0 60000 65536"/>
              <a:gd name="T7" fmla="*/ 0 60000 65536"/>
              <a:gd name="T8" fmla="*/ 0 60000 65536"/>
              <a:gd name="T9" fmla="*/ 0 w 123"/>
              <a:gd name="T10" fmla="*/ 0 h 754"/>
              <a:gd name="T11" fmla="*/ 123 w 123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754">
                <a:moveTo>
                  <a:pt x="0" y="0"/>
                </a:moveTo>
                <a:lnTo>
                  <a:pt x="0" y="475"/>
                </a:lnTo>
                <a:lnTo>
                  <a:pt x="123" y="75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Line 83"/>
          <p:cNvSpPr>
            <a:spLocks noChangeShapeType="1"/>
          </p:cNvSpPr>
          <p:nvPr/>
        </p:nvSpPr>
        <p:spPr bwMode="auto">
          <a:xfrm flipH="1">
            <a:off x="5233988" y="5759450"/>
            <a:ext cx="11858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Freeform 84"/>
          <p:cNvSpPr>
            <a:spLocks/>
          </p:cNvSpPr>
          <p:nvPr/>
        </p:nvSpPr>
        <p:spPr bwMode="auto">
          <a:xfrm>
            <a:off x="5295900" y="4710113"/>
            <a:ext cx="376238" cy="255587"/>
          </a:xfrm>
          <a:custGeom>
            <a:avLst/>
            <a:gdLst>
              <a:gd name="T0" fmla="*/ 2147483647 w 321"/>
              <a:gd name="T1" fmla="*/ 2147483647 h 218"/>
              <a:gd name="T2" fmla="*/ 2147483647 w 321"/>
              <a:gd name="T3" fmla="*/ 0 h 218"/>
              <a:gd name="T4" fmla="*/ 0 w 321"/>
              <a:gd name="T5" fmla="*/ 0 h 218"/>
              <a:gd name="T6" fmla="*/ 0 w 321"/>
              <a:gd name="T7" fmla="*/ 2147483647 h 218"/>
              <a:gd name="T8" fmla="*/ 2147483647 w 321"/>
              <a:gd name="T9" fmla="*/ 2147483647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218"/>
              <a:gd name="T17" fmla="*/ 321 w 321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218">
                <a:moveTo>
                  <a:pt x="321" y="59"/>
                </a:moveTo>
                <a:lnTo>
                  <a:pt x="321" y="0"/>
                </a:lnTo>
                <a:lnTo>
                  <a:pt x="0" y="0"/>
                </a:lnTo>
                <a:lnTo>
                  <a:pt x="0" y="218"/>
                </a:lnTo>
                <a:lnTo>
                  <a:pt x="29" y="2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85"/>
          <p:cNvSpPr>
            <a:spLocks noChangeShapeType="1"/>
          </p:cNvSpPr>
          <p:nvPr/>
        </p:nvSpPr>
        <p:spPr bwMode="auto">
          <a:xfrm flipH="1">
            <a:off x="5076825" y="4837113"/>
            <a:ext cx="219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86"/>
          <p:cNvSpPr>
            <a:spLocks noChangeShapeType="1"/>
          </p:cNvSpPr>
          <p:nvPr/>
        </p:nvSpPr>
        <p:spPr bwMode="auto">
          <a:xfrm>
            <a:off x="5295900" y="5108575"/>
            <a:ext cx="358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87"/>
          <p:cNvSpPr>
            <a:spLocks noChangeShapeType="1"/>
          </p:cNvSpPr>
          <p:nvPr/>
        </p:nvSpPr>
        <p:spPr bwMode="auto">
          <a:xfrm>
            <a:off x="5251450" y="5427663"/>
            <a:ext cx="231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Freeform 88"/>
          <p:cNvSpPr>
            <a:spLocks/>
          </p:cNvSpPr>
          <p:nvPr/>
        </p:nvSpPr>
        <p:spPr bwMode="auto">
          <a:xfrm>
            <a:off x="8788400" y="5449888"/>
            <a:ext cx="1588" cy="835025"/>
          </a:xfrm>
          <a:custGeom>
            <a:avLst/>
            <a:gdLst>
              <a:gd name="T0" fmla="*/ 0 w 1588"/>
              <a:gd name="T1" fmla="*/ 0 h 715"/>
              <a:gd name="T2" fmla="*/ 0 w 1588"/>
              <a:gd name="T3" fmla="*/ 2147483647 h 715"/>
              <a:gd name="T4" fmla="*/ 0 w 1588"/>
              <a:gd name="T5" fmla="*/ 2147483647 h 715"/>
              <a:gd name="T6" fmla="*/ 0 60000 65536"/>
              <a:gd name="T7" fmla="*/ 0 60000 65536"/>
              <a:gd name="T8" fmla="*/ 0 60000 65536"/>
              <a:gd name="T9" fmla="*/ 0 w 1588"/>
              <a:gd name="T10" fmla="*/ 0 h 715"/>
              <a:gd name="T11" fmla="*/ 1588 w 1588"/>
              <a:gd name="T12" fmla="*/ 715 h 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715">
                <a:moveTo>
                  <a:pt x="0" y="0"/>
                </a:moveTo>
                <a:lnTo>
                  <a:pt x="0" y="605"/>
                </a:lnTo>
                <a:lnTo>
                  <a:pt x="0" y="7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89"/>
          <p:cNvSpPr>
            <a:spLocks noChangeShapeType="1"/>
          </p:cNvSpPr>
          <p:nvPr/>
        </p:nvSpPr>
        <p:spPr bwMode="auto">
          <a:xfrm flipH="1">
            <a:off x="8696325" y="6156325"/>
            <a:ext cx="92075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Text Box 90"/>
          <p:cNvSpPr txBox="1">
            <a:spLocks noChangeArrowheads="1"/>
          </p:cNvSpPr>
          <p:nvPr/>
        </p:nvSpPr>
        <p:spPr bwMode="auto">
          <a:xfrm>
            <a:off x="5861050" y="3178175"/>
            <a:ext cx="4587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Tendon</a:t>
            </a:r>
          </a:p>
        </p:txBody>
      </p:sp>
      <p:sp>
        <p:nvSpPr>
          <p:cNvPr id="13356" name="Text Box 91"/>
          <p:cNvSpPr txBox="1">
            <a:spLocks noChangeArrowheads="1"/>
          </p:cNvSpPr>
          <p:nvPr/>
        </p:nvSpPr>
        <p:spPr bwMode="auto">
          <a:xfrm>
            <a:off x="5861050" y="3570288"/>
            <a:ext cx="96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Fascia</a:t>
            </a:r>
          </a:p>
          <a:p>
            <a:r>
              <a:rPr lang="en-US" sz="800" b="1">
                <a:latin typeface="Arial" charset="0"/>
              </a:rPr>
              <a:t>(covering muscle)</a:t>
            </a:r>
          </a:p>
        </p:txBody>
      </p:sp>
      <p:sp>
        <p:nvSpPr>
          <p:cNvPr id="13357" name="Text Box 92"/>
          <p:cNvSpPr txBox="1">
            <a:spLocks noChangeArrowheads="1"/>
          </p:cNvSpPr>
          <p:nvPr/>
        </p:nvSpPr>
        <p:spPr bwMode="auto">
          <a:xfrm>
            <a:off x="4589463" y="5043488"/>
            <a:ext cx="785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Axon of motor</a:t>
            </a:r>
          </a:p>
          <a:p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13358" name="Text Box 93"/>
          <p:cNvSpPr txBox="1">
            <a:spLocks noChangeArrowheads="1"/>
          </p:cNvSpPr>
          <p:nvPr/>
        </p:nvSpPr>
        <p:spPr bwMode="auto">
          <a:xfrm>
            <a:off x="7150100" y="5346700"/>
            <a:ext cx="757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Sarcoplasmic</a:t>
            </a:r>
          </a:p>
          <a:p>
            <a:r>
              <a:rPr lang="en-US" sz="800" b="1">
                <a:latin typeface="Arial" charset="0"/>
              </a:rPr>
              <a:t>reticulum</a:t>
            </a:r>
          </a:p>
        </p:txBody>
      </p:sp>
      <p:sp>
        <p:nvSpPr>
          <p:cNvPr id="13359" name="TextBox 24"/>
          <p:cNvSpPr txBox="1">
            <a:spLocks noChangeArrowheads="1"/>
          </p:cNvSpPr>
          <p:nvPr/>
        </p:nvSpPr>
        <p:spPr bwMode="auto">
          <a:xfrm>
            <a:off x="4483100" y="1773238"/>
            <a:ext cx="45513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 dirty="0" smtClean="0">
                <a:latin typeface="Arial" charset="0"/>
                <a:cs typeface="Arial" charset="0"/>
              </a:rPr>
              <a:t>.</a:t>
            </a:r>
            <a:endParaRPr lang="en-US" sz="700" dirty="0">
              <a:latin typeface="Arial" charset="0"/>
              <a:cs typeface="Arial" charset="0"/>
            </a:endParaRPr>
          </a:p>
        </p:txBody>
      </p:sp>
      <p:sp>
        <p:nvSpPr>
          <p:cNvPr id="13360" name="Text Box 96"/>
          <p:cNvSpPr txBox="1">
            <a:spLocks noChangeArrowheads="1"/>
          </p:cNvSpPr>
          <p:nvPr/>
        </p:nvSpPr>
        <p:spPr bwMode="auto">
          <a:xfrm>
            <a:off x="304800" y="3810000"/>
            <a:ext cx="48436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Muscle organ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Fascicles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Muscle cells or fibers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Myofibrils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Thick and thin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myofilaments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myosin proteins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an elastic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myofilament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61" name="Text Box 97"/>
          <p:cNvSpPr txBox="1">
            <a:spLocks noChangeArrowheads="1"/>
          </p:cNvSpPr>
          <p:nvPr/>
        </p:nvSpPr>
        <p:spPr bwMode="auto">
          <a:xfrm>
            <a:off x="8281988" y="6662738"/>
            <a:ext cx="176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Skeletal Muscle</a:t>
            </a:r>
            <a:r>
              <a:rPr lang="en-US" dirty="0" smtClean="0"/>
              <a:t>						</a:t>
            </a:r>
          </a:p>
        </p:txBody>
      </p:sp>
      <p:pic>
        <p:nvPicPr>
          <p:cNvPr id="13315" name="Picture 6" descr="0901a_SkeletalMuscleShe_1.jpg                                  00015070KARL's Pocketrans              B81D7FDE: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762000" y="1295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Skeletal Muscle: Attachments</a:t>
            </a:r>
            <a:r>
              <a:rPr lang="en-US" dirty="0" smtClean="0"/>
              <a:t>		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skeletal muscles span joints and are attached to bone in at least two places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When muscles contract the movable bone, the muscle’s insertion moves toward the immovable bone, the muscle’s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Muscular System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uscle Overview&amp;amp;#x09;&amp;amp;#x09;&amp;amp;#x09;&amp;amp;#x09;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Functional Characteristics of Muscle Tissu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Muscle Function&amp;amp;#x09;&amp;amp;#x09;&amp;amp;#x09;&amp;amp;#x09;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Skeletal Muscle&amp;amp;#x09;&amp;amp;#x09;&amp;amp;#x09;&amp;amp;#x09;&amp;amp;#x09;&amp;amp;#x09;283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Skeletal Muscle: Attachments&amp;amp;#x09;&amp;amp;#x09;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Myofibril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Myofibril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Muscle Tone&amp;amp;#x09;&amp;amp;#x09;&amp;amp;#x09;&amp;amp;#x09;&amp;amp;#x09;&amp;amp;#x09;&amp;amp;#x09;&amp;amp;#x09;&amp;amp;#x09;&amp;amp;#x09;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Isotonic Contractions&amp;amp;#x09;&amp;amp;#x09;&amp;amp;#x09;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Isometric Contractions&amp;amp;#x09;&amp;amp;#x09;&amp;amp;#x09;&amp;quot;&quot;/&gt;&lt;property id=&quot;20307&quot; value=&quot;267&quot;/&gt;&lt;/object&gt;&lt;object type=&quot;3&quot; unique_id=&quot;10015&quot;&gt;&lt;property id=&quot;20148&quot; value=&quot;5&quot;/&gt;&lt;property id=&quot;20300&quot; value=&quot;Slide 12 - &amp;quot;Muscle Metabolism: Energy for Contraction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Muscle Fatigue&amp;amp;#x09;&amp;amp;#x09;&amp;amp;#x09;&amp;amp;#x09;&amp;amp;#x09;&amp;quot;&quot;/&gt;&lt;property id=&quot;20307&quot; value=&quot;269&quot;/&gt;&lt;/object&gt;&lt;object type=&quot;3&quot; unique_id=&quot;10017&quot;&gt;&lt;property id=&quot;20148&quot; value=&quot;5&quot;/&gt;&lt;property id=&quot;20300&quot; value=&quot;Slide 14 - &amp;quot;Force of Muscle Contraction&amp;amp;#x09;&amp;amp;#x09;&amp;quot;&quot;/&gt;&lt;property id=&quot;20307&quot; value=&quot;270&quot;/&gt;&lt;/object&gt;&lt;object type=&quot;3&quot; unique_id=&quot;10018&quot;&gt;&lt;property id=&quot;20148&quot; value=&quot;5&quot;/&gt;&lt;property id=&quot;20300&quot; value=&quot;Slide 15 - &amp;quot;Smooth Muscle&amp;quot;&quot;/&gt;&lt;property id=&quot;20307&quot; value=&quot;271&quot;/&gt;&lt;/object&gt;&lt;object type=&quot;3&quot; unique_id=&quot;10019&quot;&gt;&lt;property id=&quot;20148&quot; value=&quot;5&quot;/&gt;&lt;property id=&quot;20300&quot; value=&quot;Slide 16 - &amp;quot;Peristalsis&amp;quot;&quot;/&gt;&lt;property id=&quot;20307&quot; value=&quot;272&quot;/&gt;&lt;/object&gt;&lt;object type=&quot;3&quot; unique_id=&quot;10020&quot;&gt;&lt;property id=&quot;20148&quot; value=&quot;5&quot;/&gt;&lt;property id=&quot;20300&quot; value=&quot;Slide 17 - &amp;quot;Developmental Aspects: Male and Female&amp;quot;&quot;/&gt;&lt;property id=&quot;20307&quot; value=&quot;273&quot;/&gt;&lt;/object&gt;&lt;object type=&quot;3&quot; unique_id=&quot;10021&quot;&gt;&lt;property id=&quot;20148&quot; value=&quot;5&quot;/&gt;&lt;property id=&quot;20300&quot; value=&quot;Slide 18 - &amp;quot;Developmental Aspects: Age Related&amp;quot;&quot;/&gt;&lt;property id=&quot;20307&quot; value=&quot;274&quot;/&gt;&lt;/object&gt;&lt;object type=&quot;3&quot; unique_id=&quot;10022&quot;&gt;&lt;property id=&quot;20148&quot; value=&quot;5&quot;/&gt;&lt;property id=&quot;20300&quot; value=&quot;Slide 19 - &amp;quot;Interactions of Skeletal Muscles&amp;quot;&quot;/&gt;&lt;property id=&quot;20307&quot; value=&quot;276&quot;/&gt;&lt;/object&gt;&lt;object type=&quot;3&quot; unique_id=&quot;10023&quot;&gt;&lt;property id=&quot;20148&quot; value=&quot;5&quot;/&gt;&lt;property id=&quot;20300&quot; value=&quot;Slide 20 - &amp;quot;Muscle Classification: Functional Groups&amp;quot;&quot;/&gt;&lt;property id=&quot;20307&quot; value=&quot;277&quot;/&gt;&lt;/object&gt;&lt;object type=&quot;3&quot; unique_id=&quot;10024&quot;&gt;&lt;property id=&quot;20148&quot; value=&quot;5&quot;/&gt;&lt;property id=&quot;20300&quot; value=&quot;Slide 21 - &amp;quot;Naming Skeletal Muscles&amp;quot;&quot;/&gt;&lt;property id=&quot;20307&quot; value=&quot;278&quot;/&gt;&lt;/object&gt;&lt;object type=&quot;3&quot; unique_id=&quot;10025&quot;&gt;&lt;property id=&quot;20148&quot; value=&quot;5&quot;/&gt;&lt;property id=&quot;20300&quot; value=&quot;Slide 22 - &amp;quot;Naming Skeletal Muscles&amp;quot;&quot;/&gt;&lt;property id=&quot;20307&quot; value=&quot;279&quot;/&gt;&lt;/object&gt;&lt;object type=&quot;3&quot; unique_id=&quot;10026&quot;&gt;&lt;property id=&quot;20148&quot; value=&quot;5&quot;/&gt;&lt;property id=&quot;20300&quot; value=&quot;Slide 23 - &amp;quot;Anterior View&amp;quot;&quot;/&gt;&lt;property id=&quot;20307&quot; value=&quot;280&quot;/&gt;&lt;/object&gt;&lt;object type=&quot;3&quot; unique_id=&quot;10027&quot;&gt;&lt;property id=&quot;20148&quot; value=&quot;5&quot;/&gt;&lt;property id=&quot;20300&quot; value=&quot;Slide 24 - &amp;quot;Posterior View&amp;quot;&quot;/&gt;&lt;property id=&quot;20307&quot; value=&quot;281&quot;/&gt;&lt;/object&gt;&lt;object type=&quot;3&quot; unique_id=&quot;10028&quot;&gt;&lt;property id=&quot;20148&quot; value=&quot;5&quot;/&gt;&lt;property id=&quot;20300&quot; value=&quot;Slide 25 - &amp;quot;Muscles of the Face&amp;quot;&quot;/&gt;&lt;property id=&quot;20307&quot; value=&quot;282&quot;/&gt;&lt;/object&gt;&lt;object type=&quot;3&quot; unique_id=&quot;10029&quot;&gt;&lt;property id=&quot;20148&quot; value=&quot;5&quot;/&gt;&lt;property id=&quot;20300&quot; value=&quot;Slide 26 - &amp;quot;Muscles of the Neck: Head Movements&amp;quot;&quot;/&gt;&lt;property id=&quot;20307&quot; value=&quot;284&quot;/&gt;&lt;/object&gt;&lt;object type=&quot;3&quot; unique_id=&quot;10030&quot;&gt;&lt;property id=&quot;20148&quot; value=&quot;5&quot;/&gt;&lt;property id=&quot;20300&quot; value=&quot;Slide 27&quot;/&gt;&lt;property id=&quot;20307&quot; value=&quot;285&quot;/&gt;&lt;/object&gt;&lt;object type=&quot;3&quot; unique_id=&quot;10031&quot;&gt;&lt;property id=&quot;20148&quot; value=&quot;5&quot;/&gt;&lt;property id=&quot;20300&quot; value=&quot;Slide 28 - &amp;quot;Trunk Movements: Deep Back Muscles&amp;quot;&quot;/&gt;&lt;property id=&quot;20307&quot; value=&quot;286&quot;/&gt;&lt;/object&gt;&lt;object type=&quot;3&quot; unique_id=&quot;10032&quot;&gt;&lt;property id=&quot;20148&quot; value=&quot;5&quot;/&gt;&lt;property id=&quot;20300&quot; value=&quot;Slide 29 - &amp;quot;Trunk Movements: Deep Back Muscles&amp;quot;&quot;/&gt;&lt;property id=&quot;20307&quot; value=&quot;287&quot;/&gt;&lt;/object&gt;&lt;object type=&quot;3&quot; unique_id=&quot;10033&quot;&gt;&lt;property id=&quot;20148&quot; value=&quot;5&quot;/&gt;&lt;property id=&quot;20300&quot; value=&quot;Slide 30 - &amp;quot;Muscles of Respiration&amp;quot;&quot;/&gt;&lt;property id=&quot;20307&quot; value=&quot;288&quot;/&gt;&lt;/object&gt;&lt;object type=&quot;3&quot; unique_id=&quot;10034&quot;&gt;&lt;property id=&quot;20148&quot; value=&quot;5&quot;/&gt;&lt;property id=&quot;20300&quot; value=&quot;Slide 31 - &amp;quot;Muscles of Respiration&amp;quot;&quot;/&gt;&lt;property id=&quot;20307&quot; value=&quot;289&quot;/&gt;&lt;/object&gt;&lt;object type=&quot;3&quot; unique_id=&quot;10035&quot;&gt;&lt;property id=&quot;20148&quot; value=&quot;5&quot;/&gt;&lt;property id=&quot;20300&quot; value=&quot;Slide 32 - &amp;quot;Muscles of the Abdominal Wall&amp;quot;&quot;/&gt;&lt;property id=&quot;20307&quot; value=&quot;290&quot;/&gt;&lt;/object&gt;&lt;object type=&quot;3&quot; unique_id=&quot;10036&quot;&gt;&lt;property id=&quot;20148&quot; value=&quot;5&quot;/&gt;&lt;property id=&quot;20300&quot; value=&quot;Slide 33 - &amp;quot;Extrinsic Shoulder Muscles&amp;quot;&quot;/&gt;&lt;property id=&quot;20307&quot; value=&quot;291&quot;/&gt;&lt;/object&gt;&lt;object type=&quot;3&quot; unique_id=&quot;10037&quot;&gt;&lt;property id=&quot;20148&quot; value=&quot;5&quot;/&gt;&lt;property id=&quot;20300&quot; value=&quot;Slide 34 - &amp;quot;Extrinsic Shoulder Muscles&amp;amp;#x09;&amp;quot;&quot;/&gt;&lt;property id=&quot;20307&quot; value=&quot;292&quot;/&gt;&lt;/object&gt;&lt;object type=&quot;3&quot; unique_id=&quot;10038&quot;&gt;&lt;property id=&quot;20148&quot; value=&quot;5&quot;/&gt;&lt;property id=&quot;20300&quot; value=&quot;Slide 35 - &amp;quot;Posterior Thorax - Trapezius&amp;quot;&quot;/&gt;&lt;property id=&quot;20307&quot; value=&quot;293&quot;/&gt;&lt;/object&gt;&lt;object type=&quot;3&quot; unique_id=&quot;10039&quot;&gt;&lt;property id=&quot;20148&quot; value=&quot;5&quot;/&gt;&lt;property id=&quot;20300&quot; value=&quot;Slide 36 - &amp;quot;Latissimus Dorsi - Posterior Thorax&amp;quot;&quot;/&gt;&lt;property id=&quot;20307&quot; value=&quot;294&quot;/&gt;&lt;/object&gt;&lt;object type=&quot;3&quot; unique_id=&quot;10040&quot;&gt;&lt;property id=&quot;20148&quot; value=&quot;5&quot;/&gt;&lt;property id=&quot;20300&quot; value=&quot;Slide 37 - &amp;quot;Muscles Crossing the Shoulder&amp;amp;#x09;&amp;amp;#x09;&amp;quot;&quot;/&gt;&lt;property id=&quot;20307&quot; value=&quot;297&quot;/&gt;&lt;/object&gt;&lt;object type=&quot;3&quot; unique_id=&quot;10041&quot;&gt;&lt;property id=&quot;20148&quot; value=&quot;5&quot;/&gt;&lt;property id=&quot;20300&quot; value=&quot;Slide 38 - &amp;quot;Muscles Crossing the Shoulder&amp;quot;&quot;/&gt;&lt;property id=&quot;20307&quot; value=&quot;298&quot;/&gt;&lt;/object&gt;&lt;object type=&quot;3&quot; unique_id=&quot;10042&quot;&gt;&lt;property id=&quot;20148&quot; value=&quot;5&quot;/&gt;&lt;property id=&quot;20300&quot; value=&quot;Slide 39 - &amp;quot;Pectoralis Major and Deltoid&amp;quot;&quot;/&gt;&lt;property id=&quot;20307&quot; value=&quot;299&quot;/&gt;&lt;/object&gt;&lt;object type=&quot;3&quot; unique_id=&quot;10043&quot;&gt;&lt;property id=&quot;20148&quot; value=&quot;5&quot;/&gt;&lt;property id=&quot;20300&quot; value=&quot;Slide 40 - &amp;quot;Latissimus dorsi&amp;quot;&quot;/&gt;&lt;property id=&quot;20307&quot; value=&quot;300&quot;/&gt;&lt;/object&gt;&lt;object type=&quot;3&quot; unique_id=&quot;10044&quot;&gt;&lt;property id=&quot;20148&quot; value=&quot;5&quot;/&gt;&lt;property id=&quot;20300&quot; value=&quot;Slide 41 - &amp;quot;Posterior elbow muscles – Triceps brachii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Anterior elbow muscles – Biceps brachii&amp;quot;&quot;/&gt;&lt;property id=&quot;20307&quot; value=&quot;304&quot;/&gt;&lt;/object&gt;&lt;object type=&quot;3&quot; unique_id=&quot;10046&quot;&gt;&lt;property id=&quot;20148&quot; value=&quot;5&quot;/&gt;&lt;property id=&quot;20300&quot; value=&quot;Slide 43 - &amp;quot;Muscles of the Forearm&amp;amp;#x09;&amp;amp;#x09;&amp;amp;#x09;&amp;amp;#x09;&amp;quot;&quot;/&gt;&lt;property id=&quot;20307&quot; value=&quot;305&quot;/&gt;&lt;/object&gt;&lt;object type=&quot;3&quot; unique_id=&quot;10047&quot;&gt;&lt;property id=&quot;20148&quot; value=&quot;5&quot;/&gt;&lt;property id=&quot;20300&quot; value=&quot;Slide 44 - &amp;quot;Muscles of the Forearm: Anterior&amp;quot;&quot;/&gt;&lt;property id=&quot;20307&quot; value=&quot;306&quot;/&gt;&lt;/object&gt;&lt;object type=&quot;3&quot; unique_id=&quot;10048&quot;&gt;&lt;property id=&quot;20148&quot; value=&quot;5&quot;/&gt;&lt;property id=&quot;20300&quot; value=&quot;Slide 45 - &amp;quot;Muscles of the Hand&amp;amp;#x09;&amp;amp;#x09;&amp;quot;&quot;/&gt;&lt;property id=&quot;20307&quot; value=&quot;308&quot;/&gt;&lt;/object&gt;&lt;object type=&quot;3&quot; unique_id=&quot;10049&quot;&gt;&lt;property id=&quot;20148&quot; value=&quot;5&quot;/&gt;&lt;property id=&quot;20300&quot; value=&quot;Slide 46 - &amp;quot;Muscles Crossing Hip and Knee Joints&amp;quot;&quot;/&gt;&lt;property id=&quot;20307&quot; value=&quot;310&quot;/&gt;&lt;/object&gt;&lt;object type=&quot;3&quot; unique_id=&quot;10050&quot;&gt;&lt;property id=&quot;20148&quot; value=&quot;5&quot;/&gt;&lt;property id=&quot;20300&quot; value=&quot;Slide 47 - &amp;quot;Movements of the Thigh at the Hip: &amp;#x0D;&amp;#x0A;Other Movements&amp;quot;&quot;/&gt;&lt;property id=&quot;20307&quot; value=&quot;311&quot;/&gt;&lt;/object&gt;&lt;object type=&quot;3&quot; unique_id=&quot;10051&quot;&gt;&lt;property id=&quot;20148&quot; value=&quot;5&quot;/&gt;&lt;property id=&quot;20300&quot; value=&quot;Slide 48 - &amp;quot;Movements of the Knee Joint&amp;quot;&quot;/&gt;&lt;property id=&quot;20307&quot; value=&quot;312&quot;/&gt;&lt;/object&gt;&lt;object type=&quot;3&quot; unique_id=&quot;10052&quot;&gt;&lt;property id=&quot;20148&quot; value=&quot;5&quot;/&gt;&lt;property id=&quot;20300&quot; value=&quot;Slide 49 - &amp;quot;Fascia of the Leg&amp;quot;&quot;/&gt;&lt;property id=&quot;20307&quot; value=&quot;313&quot;/&gt;&lt;/object&gt;&lt;object type=&quot;3&quot; unique_id=&quot;10053&quot;&gt;&lt;property id=&quot;20148&quot; value=&quot;5&quot;/&gt;&lt;property id=&quot;20300&quot; value=&quot;Slide 50 - &amp;quot;Muscles of the Anterior Compartment&amp;quot;&quot;/&gt;&lt;property id=&quot;20307&quot; value=&quot;314&quot;/&gt;&lt;/object&gt;&lt;object type=&quot;3&quot; unique_id=&quot;10054&quot;&gt;&lt;property id=&quot;20148&quot; value=&quot;5&quot;/&gt;&lt;property id=&quot;20300&quot; value=&quot;Slide 51 - &amp;quot;Muscles of the Posterior &amp;quot;&quot;/&gt;&lt;property id=&quot;20307&quot; value=&quot;315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306</TotalTime>
  <Words>1628</Words>
  <Application>Microsoft Office PowerPoint</Application>
  <PresentationFormat>On-screen Show (4:3)</PresentationFormat>
  <Paragraphs>341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Muscular Tissue</vt:lpstr>
      <vt:lpstr>Muscle Overview    </vt:lpstr>
      <vt:lpstr>Functional Characteristics of Muscle Tissue</vt:lpstr>
      <vt:lpstr>Muscle Function    </vt:lpstr>
      <vt:lpstr>Three Types of Muscle</vt:lpstr>
      <vt:lpstr>Structure of Skeletal Muscle</vt:lpstr>
      <vt:lpstr>Connective Tissue Coverings</vt:lpstr>
      <vt:lpstr>Skeletal Muscle      </vt:lpstr>
      <vt:lpstr>Skeletal Muscle: Attachments  </vt:lpstr>
      <vt:lpstr>Myofibrils</vt:lpstr>
      <vt:lpstr>Myofibrils</vt:lpstr>
      <vt:lpstr>Skeletal Muscle Contraction</vt:lpstr>
      <vt:lpstr>Myofilaments</vt:lpstr>
      <vt:lpstr>Neuromuscular Junction</vt:lpstr>
      <vt:lpstr>Motor Unit</vt:lpstr>
      <vt:lpstr>Skeletal Muscle Physiology</vt:lpstr>
      <vt:lpstr>Slide 17</vt:lpstr>
      <vt:lpstr>Ratchet Theory or Sliding Filament Mechanism</vt:lpstr>
      <vt:lpstr>Muscle Tone          </vt:lpstr>
      <vt:lpstr>Isotonic Contractions   </vt:lpstr>
      <vt:lpstr>Isometric Contractions   </vt:lpstr>
      <vt:lpstr>Muscle Metabolism: Energy for Contraction</vt:lpstr>
      <vt:lpstr>Muscle Fatigue     </vt:lpstr>
      <vt:lpstr>Recruitment of Motor Units</vt:lpstr>
      <vt:lpstr>Sustained Contractions</vt:lpstr>
      <vt:lpstr>Types of Contractions</vt:lpstr>
      <vt:lpstr>Fast Twitch and Slow Twitch  Muscle Fibers</vt:lpstr>
      <vt:lpstr>Force of Muscle Contraction  </vt:lpstr>
      <vt:lpstr>Skeletal Muscle – The Big Picture</vt:lpstr>
      <vt:lpstr>Interactions of Skeletal Muscles</vt:lpstr>
      <vt:lpstr>Naming Skeletal Muscles</vt:lpstr>
      <vt:lpstr>Naming Skeletal Muscles</vt:lpstr>
      <vt:lpstr>Smooth Muscle</vt:lpstr>
      <vt:lpstr>Peristalsis</vt:lpstr>
      <vt:lpstr>Developmental Aspects: Male and Female</vt:lpstr>
      <vt:lpstr>Developmental Aspects: Age Related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Muscular System</dc:title>
  <dc:creator>Dr. Mumaugh</dc:creator>
  <cp:lastModifiedBy>Gary</cp:lastModifiedBy>
  <cp:revision>8</cp:revision>
  <dcterms:created xsi:type="dcterms:W3CDTF">2008-02-11T05:43:29Z</dcterms:created>
  <dcterms:modified xsi:type="dcterms:W3CDTF">2012-05-23T03:26:29Z</dcterms:modified>
</cp:coreProperties>
</file>