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77"/>
  </p:notesMasterIdLst>
  <p:sldIdLst>
    <p:sldId id="256" r:id="rId3"/>
    <p:sldId id="330" r:id="rId4"/>
    <p:sldId id="331" r:id="rId5"/>
    <p:sldId id="315" r:id="rId6"/>
    <p:sldId id="316" r:id="rId7"/>
    <p:sldId id="317" r:id="rId8"/>
    <p:sldId id="318" r:id="rId9"/>
    <p:sldId id="319" r:id="rId10"/>
    <p:sldId id="324" r:id="rId11"/>
    <p:sldId id="325" r:id="rId12"/>
    <p:sldId id="326" r:id="rId13"/>
    <p:sldId id="327" r:id="rId14"/>
    <p:sldId id="333" r:id="rId15"/>
    <p:sldId id="334" r:id="rId16"/>
    <p:sldId id="335" r:id="rId17"/>
    <p:sldId id="328" r:id="rId18"/>
    <p:sldId id="329" r:id="rId19"/>
    <p:sldId id="346" r:id="rId20"/>
    <p:sldId id="304" r:id="rId21"/>
    <p:sldId id="305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306" r:id="rId30"/>
    <p:sldId id="266" r:id="rId31"/>
    <p:sldId id="267" r:id="rId32"/>
    <p:sldId id="307" r:id="rId33"/>
    <p:sldId id="308" r:id="rId34"/>
    <p:sldId id="310" r:id="rId35"/>
    <p:sldId id="344" r:id="rId36"/>
    <p:sldId id="313" r:id="rId37"/>
    <p:sldId id="268" r:id="rId38"/>
    <p:sldId id="269" r:id="rId39"/>
    <p:sldId id="270" r:id="rId40"/>
    <p:sldId id="271" r:id="rId41"/>
    <p:sldId id="272" r:id="rId42"/>
    <p:sldId id="273" r:id="rId43"/>
    <p:sldId id="274" r:id="rId44"/>
    <p:sldId id="278" r:id="rId45"/>
    <p:sldId id="279" r:id="rId46"/>
    <p:sldId id="280" r:id="rId47"/>
    <p:sldId id="275" r:id="rId48"/>
    <p:sldId id="277" r:id="rId49"/>
    <p:sldId id="276" r:id="rId50"/>
    <p:sldId id="336" r:id="rId51"/>
    <p:sldId id="286" r:id="rId52"/>
    <p:sldId id="287" r:id="rId53"/>
    <p:sldId id="288" r:id="rId54"/>
    <p:sldId id="289" r:id="rId55"/>
    <p:sldId id="337" r:id="rId56"/>
    <p:sldId id="345" r:id="rId57"/>
    <p:sldId id="290" r:id="rId58"/>
    <p:sldId id="291" r:id="rId59"/>
    <p:sldId id="292" r:id="rId60"/>
    <p:sldId id="293" r:id="rId61"/>
    <p:sldId id="294" r:id="rId62"/>
    <p:sldId id="296" r:id="rId63"/>
    <p:sldId id="295" r:id="rId64"/>
    <p:sldId id="297" r:id="rId65"/>
    <p:sldId id="298" r:id="rId66"/>
    <p:sldId id="299" r:id="rId67"/>
    <p:sldId id="300" r:id="rId68"/>
    <p:sldId id="301" r:id="rId69"/>
    <p:sldId id="302" r:id="rId70"/>
    <p:sldId id="338" r:id="rId71"/>
    <p:sldId id="339" r:id="rId72"/>
    <p:sldId id="340" r:id="rId73"/>
    <p:sldId id="341" r:id="rId74"/>
    <p:sldId id="342" r:id="rId75"/>
    <p:sldId id="343" r:id="rId7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020"/>
    <a:srgbClr val="373737"/>
    <a:srgbClr val="595959"/>
    <a:srgbClr val="C0C0C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6058"/>
  </p:normalViewPr>
  <p:slideViewPr>
    <p:cSldViewPr>
      <p:cViewPr varScale="1">
        <p:scale>
          <a:sx n="114" d="100"/>
          <a:sy n="114" d="100"/>
        </p:scale>
        <p:origin x="16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2EA4F56-C991-4E5A-8AAC-B232128A10CC}" type="datetimeFigureOut">
              <a:rPr lang="en-US"/>
              <a:pPr>
                <a:defRPr/>
              </a:pPr>
              <a:t>10/17/22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8B6D52B-A21D-4998-AA8D-CA60CDB90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75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AB39D-9704-024F-A3EB-B8A770B4B7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57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Figure 9.8d Anatomy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0352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Figure 9.9 The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deiencephalon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5864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Figure 9.10 Gray matter of the cerebrum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9988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Figure 9.14 Cerebral lateralization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1329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55AE0-65C5-485A-B8A0-649148452055}" type="slidenum">
              <a:rPr lang="en-US"/>
              <a:pPr/>
              <a:t>69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07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9CB972-D0FD-4335-86B0-66B64D8A5397}" type="slidenum">
              <a:rPr lang="en-US"/>
              <a:pPr/>
              <a:t>73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0" y="2514600"/>
            <a:ext cx="3200400" cy="612775"/>
          </a:xfrm>
        </p:spPr>
        <p:txBody>
          <a:bodyPr>
            <a:normAutofit/>
          </a:bodyPr>
          <a:lstStyle>
            <a:lvl1pPr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3276600"/>
            <a:ext cx="35814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DFCCD-BE98-434D-8445-068E1D0E7E24}" type="datetimeFigureOut">
              <a:rPr lang="en-US"/>
              <a:pPr>
                <a:defRPr/>
              </a:pPr>
              <a:t>10/17/22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E03BE-29AF-45A4-8F6E-C6325B3E3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C1AA9-B7C4-457F-9D21-68A2812D1E12}" type="datetimeFigureOut">
              <a:rPr lang="en-US"/>
              <a:pPr>
                <a:defRPr/>
              </a:pPr>
              <a:t>10/17/22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8EBDA-3ACD-47A6-9F0F-0501B7A00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AE053-954E-4DAE-84F9-0AFE239D7409}" type="datetimeFigureOut">
              <a:rPr lang="en-US"/>
              <a:pPr>
                <a:defRPr/>
              </a:pPr>
              <a:t>10/17/22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08181-5680-4AAE-AFBA-1F3AAE3ED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EC611-93B5-419F-B411-9F996CDA1EA4}" type="datetimeFigureOut">
              <a:rPr lang="en-US"/>
              <a:pPr>
                <a:defRPr/>
              </a:pPr>
              <a:t>10/17/22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00372-3E5F-4F4A-AFC6-2EDB5537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B71B2-62FA-43A1-B027-A208896605F0}" type="datetimeFigureOut">
              <a:rPr lang="en-US"/>
              <a:pPr>
                <a:defRPr/>
              </a:pPr>
              <a:t>10/17/22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F21FF-A8FE-4FF4-997D-6AD51781C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74F36-7D36-439C-BCB3-FE9363CD8F6D}" type="datetimeFigureOut">
              <a:rPr lang="en-US"/>
              <a:pPr>
                <a:defRPr/>
              </a:pPr>
              <a:t>10/17/22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A48BA-9455-4CDE-AB23-0C6EE02DC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5D19E-1F3D-463B-A9F0-5090F204438E}" type="datetimeFigureOut">
              <a:rPr lang="en-US"/>
              <a:pPr>
                <a:defRPr/>
              </a:pPr>
              <a:t>10/17/22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CF7CF-773D-4633-85B1-D0038698E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4D421-0F5A-46E2-8E93-08CA3309CC9D}" type="datetimeFigureOut">
              <a:rPr lang="en-US"/>
              <a:pPr>
                <a:defRPr/>
              </a:pPr>
              <a:t>10/17/22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B66DF-DD19-4EC6-BD48-EAC670429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2A895-89FE-4F53-A6E6-D8F77D5D6A4B}" type="datetimeFigureOut">
              <a:rPr lang="en-US"/>
              <a:pPr>
                <a:defRPr/>
              </a:pPr>
              <a:t>10/17/22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2E28D-5D99-4C4A-934E-12BFA2283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673AD-39DC-4754-A8CD-9DAFF9E9F400}" type="datetimeFigureOut">
              <a:rPr lang="en-US"/>
              <a:pPr>
                <a:defRPr/>
              </a:pPr>
              <a:t>10/17/22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85ADF-4B2E-40F1-AD62-E6CC157C1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B0CC2-2AE5-4C2A-89FE-6A3B7278DF90}" type="datetimeFigureOut">
              <a:rPr lang="en-US"/>
              <a:pPr>
                <a:defRPr/>
              </a:pPr>
              <a:t>10/17/22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27769-D523-4A63-911A-685350B51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90800" y="609600"/>
            <a:ext cx="28956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17F77E-4B65-4BCF-99DC-2BC2C9721D30}" type="datetimeFigureOut">
              <a:rPr lang="en-US"/>
              <a:pPr>
                <a:defRPr/>
              </a:pPr>
              <a:t>10/17/22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C7065A-2275-4144-BF85-A9EC18B4F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hanacademy.org/test-prep/mcat/behavior/learning-slug/v/non-associative-learni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youtube.com/watch?v=1yCgLythe00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lPDTvjBbu0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w6xBdXl1Aw&amp;t=22s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5410200" y="2667000"/>
            <a:ext cx="4038600" cy="61277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ahoma" pitchFamily="112" charset="0"/>
                <a:cs typeface="Tahoma" pitchFamily="112" charset="0"/>
              </a:rPr>
              <a:t>Brain Clinical Review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5715000" y="3124200"/>
            <a:ext cx="3581400" cy="5334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charset="0"/>
                <a:cs typeface="Arial" charset="0"/>
              </a:rPr>
              <a:t>Dr. Gary Mumaugh</a:t>
            </a:r>
          </a:p>
          <a:p>
            <a:r>
              <a:rPr lang="en-US" sz="2000" dirty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D503546B-D71C-956C-C411-4C90FA1B7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4953000"/>
            <a:ext cx="18796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Similar to emotions but longer-lasting</a:t>
            </a:r>
          </a:p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Mood disorders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Fourth leading cause of illness worldwide today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Depression</a:t>
            </a:r>
          </a:p>
          <a:p>
            <a:pPr lvl="2"/>
            <a:r>
              <a:rPr lang="en-US" dirty="0">
                <a:latin typeface="Arial" charset="0"/>
                <a:ea typeface="Arial" charset="0"/>
                <a:cs typeface="Arial" charset="0"/>
              </a:rPr>
              <a:t>Sleep and appetite disturbances</a:t>
            </a:r>
          </a:p>
          <a:p>
            <a:pPr lvl="2"/>
            <a:r>
              <a:rPr lang="en-US" dirty="0">
                <a:latin typeface="Arial" charset="0"/>
                <a:ea typeface="Arial" charset="0"/>
                <a:cs typeface="Arial" charset="0"/>
              </a:rPr>
              <a:t>Alterations of mood and libido</a:t>
            </a:r>
          </a:p>
          <a:p>
            <a:pPr lvl="2"/>
            <a:r>
              <a:rPr lang="en-US" dirty="0">
                <a:latin typeface="Arial" charset="0"/>
                <a:ea typeface="Arial" charset="0"/>
                <a:cs typeface="Arial" charset="0"/>
              </a:rPr>
              <a:t>May affect function at school or work or in personal relationships</a:t>
            </a:r>
          </a:p>
          <a:p>
            <a:pPr lvl="2"/>
            <a:r>
              <a:rPr lang="en-US" dirty="0">
                <a:latin typeface="Arial" charset="0"/>
                <a:ea typeface="Arial" charset="0"/>
                <a:cs typeface="Arial" charset="0"/>
              </a:rPr>
              <a:t>Antidepressant drugs alter synaptic transmission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174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and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Learning has two broad types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Associative learning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Non-associative learning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Habituation and sensitization</a:t>
            </a:r>
          </a:p>
          <a:p>
            <a:pPr lvl="2"/>
            <a:r>
              <a:rPr lang="en-US" sz="2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hlinkClick r:id="rId2"/>
              </a:rPr>
              <a:t>Associative &amp; Nonassociative Learning</a:t>
            </a:r>
            <a:endParaRPr lang="en-US" sz="28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75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and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>
            <a:normAutofit/>
          </a:bodyPr>
          <a:lstStyle/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Memory has several types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Short-term and long-term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Working memory and consolidation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Reflexive and declarative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Stored in memory traces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Anterograde amnesia is inability to remember new information (Retrograde is past)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Memory loss in the elderly can be caused by dementia and Alzheimer’s disease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flipV="1">
            <a:off x="3124200" y="6721475"/>
            <a:ext cx="2895600" cy="1365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55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97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" y="-1"/>
            <a:ext cx="9127919" cy="678702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72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2" y="0"/>
            <a:ext cx="9159802" cy="6858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00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Integration of spoken language involves two regions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Damage to Wernicke’s area causes receptive aphasia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Difficulty understanding written or spoken language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Damage to Broca’s area causes expressive aphasia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Inability to produce language (written, manual, spoken)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50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Personality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Combination of experience and inheritance</a:t>
            </a:r>
          </a:p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Schizophrenia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Both genetic and environmental basis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44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DB029-AAA4-5E9B-57B8-834C4AB5D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B46A5C7-B509-7835-1B29-F012FE9BB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15196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 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>
            <a:noAutofit/>
          </a:bodyPr>
          <a:lstStyle/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Cerebellum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Movement coordination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Equilibrium and balance</a:t>
            </a:r>
          </a:p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Diencephalon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Thalamus: relay station and integration of sensory input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Hypothalamus: control of homeostasis, hunger, thirst, endocrine function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Pituitary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Pineal gland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1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Brain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4196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Sensory Information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Motor System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Behavioral State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Sleep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143178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-32845" y="0"/>
            <a:ext cx="9223504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0800" y="-838200"/>
            <a:ext cx="2895600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56643" y="782542"/>
            <a:ext cx="2164054" cy="3477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2260" dirty="0">
                <a:solidFill>
                  <a:srgbClr val="000000"/>
                </a:solidFill>
                <a:latin typeface="Arial Black" pitchFamily="34" charset="0"/>
              </a:rPr>
              <a:t>Diencephalon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0368" y="3109120"/>
            <a:ext cx="1352934" cy="3477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2260" b="1" dirty="0">
                <a:solidFill>
                  <a:srgbClr val="000000"/>
                </a:solidFill>
                <a:latin typeface="Arial"/>
              </a:rPr>
              <a:t>Thalamus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0368" y="3602038"/>
            <a:ext cx="1705595" cy="3477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2260" b="1" dirty="0">
                <a:solidFill>
                  <a:srgbClr val="000000"/>
                </a:solidFill>
                <a:latin typeface="Arial"/>
              </a:rPr>
              <a:t>Pineal gland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2749" y="4373563"/>
            <a:ext cx="1997342" cy="3477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2260" b="1" dirty="0">
                <a:solidFill>
                  <a:srgbClr val="000000"/>
                </a:solidFill>
                <a:latin typeface="Arial"/>
              </a:rPr>
              <a:t>Hypothalamus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0368" y="5347495"/>
            <a:ext cx="2010166" cy="3477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2260" b="1" dirty="0">
                <a:solidFill>
                  <a:srgbClr val="000000"/>
                </a:solidFill>
                <a:latin typeface="Arial"/>
              </a:rPr>
              <a:t>Pituitary gland</a:t>
            </a:r>
          </a:p>
        </p:txBody>
      </p:sp>
      <p:sp>
        <p:nvSpPr>
          <p:cNvPr id="3" name="Freeform 2"/>
          <p:cNvSpPr/>
          <p:nvPr/>
        </p:nvSpPr>
        <p:spPr>
          <a:xfrm>
            <a:off x="4510088" y="3300413"/>
            <a:ext cx="2095500" cy="9525"/>
          </a:xfrm>
          <a:custGeom>
            <a:avLst/>
            <a:gdLst>
              <a:gd name="connsiteX0" fmla="*/ 0 w 2095500"/>
              <a:gd name="connsiteY0" fmla="*/ 9525 h 9525"/>
              <a:gd name="connsiteX1" fmla="*/ 2095500 w 2095500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95500" h="9525">
                <a:moveTo>
                  <a:pt x="0" y="9525"/>
                </a:moveTo>
                <a:lnTo>
                  <a:pt x="209550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467350" y="3762375"/>
            <a:ext cx="1119188" cy="4763"/>
          </a:xfrm>
          <a:custGeom>
            <a:avLst/>
            <a:gdLst>
              <a:gd name="connsiteX0" fmla="*/ 0 w 1119188"/>
              <a:gd name="connsiteY0" fmla="*/ 0 h 4763"/>
              <a:gd name="connsiteX1" fmla="*/ 1119188 w 1119188"/>
              <a:gd name="connsiteY1" fmla="*/ 4763 h 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19188" h="4763">
                <a:moveTo>
                  <a:pt x="0" y="0"/>
                </a:moveTo>
                <a:lnTo>
                  <a:pt x="1119188" y="4763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548063" y="4524375"/>
            <a:ext cx="3057525" cy="0"/>
          </a:xfrm>
          <a:custGeom>
            <a:avLst/>
            <a:gdLst>
              <a:gd name="connsiteX0" fmla="*/ 0 w 3057525"/>
              <a:gd name="connsiteY0" fmla="*/ 0 h 0"/>
              <a:gd name="connsiteX1" fmla="*/ 3057525 w 30575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57525">
                <a:moveTo>
                  <a:pt x="0" y="0"/>
                </a:moveTo>
                <a:lnTo>
                  <a:pt x="305752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100388" y="5534025"/>
            <a:ext cx="3476625" cy="4763"/>
          </a:xfrm>
          <a:custGeom>
            <a:avLst/>
            <a:gdLst>
              <a:gd name="connsiteX0" fmla="*/ 0 w 3476625"/>
              <a:gd name="connsiteY0" fmla="*/ 0 h 4763"/>
              <a:gd name="connsiteX1" fmla="*/ 3476625 w 3476625"/>
              <a:gd name="connsiteY1" fmla="*/ 4763 h 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76625" h="4763">
                <a:moveTo>
                  <a:pt x="0" y="0"/>
                </a:moveTo>
                <a:lnTo>
                  <a:pt x="3476625" y="4763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 flipV="1">
            <a:off x="3124200" y="6721475"/>
            <a:ext cx="2895600" cy="87312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0194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805553" y="762000"/>
            <a:ext cx="7010400" cy="609600"/>
          </a:xfrm>
        </p:spPr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The Medulla Oblongata</a:t>
            </a:r>
            <a:br>
              <a:rPr lang="en-US" dirty="0"/>
            </a:br>
            <a:endParaRPr lang="en-US" dirty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7010400" cy="4800600"/>
          </a:xfrm>
        </p:spPr>
        <p:txBody>
          <a:bodyPr/>
          <a:lstStyle/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Location –superior continuation of the cord</a:t>
            </a:r>
          </a:p>
          <a:p>
            <a:pPr lvl="0"/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Major clinical note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: The medulla is the region of the brain that is </a:t>
            </a:r>
            <a:r>
              <a:rPr lang="en-US" sz="2800" u="sng" dirty="0">
                <a:latin typeface="Arial" charset="0"/>
                <a:ea typeface="Arial" charset="0"/>
                <a:cs typeface="Arial" charset="0"/>
              </a:rPr>
              <a:t>least affected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by general anesthesia</a:t>
            </a:r>
          </a:p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Functions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Relay station and conduction pathway between the spinal cord and higher levels of the brain for ascending and descending fiber tracts.</a:t>
            </a:r>
          </a:p>
          <a:p>
            <a:pPr marL="0" indent="0"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805553" y="304800"/>
            <a:ext cx="7010400" cy="1066800"/>
          </a:xfrm>
        </p:spPr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Visceral Reflex Centers of Medulla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8800" y="1524000"/>
            <a:ext cx="7010400" cy="4876800"/>
          </a:xfrm>
        </p:spPr>
        <p:txBody>
          <a:bodyPr/>
          <a:lstStyle/>
          <a:p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Cardiovascular Reflex Center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Regulates blood pressure</a:t>
            </a:r>
          </a:p>
          <a:p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Respiratory Reflex Center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Regulates O2, CO2, pH levels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Associated centers that act to modulate breathing patterns</a:t>
            </a:r>
          </a:p>
          <a:p>
            <a:pPr lvl="2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Coughing reflex center (forced exhalation)</a:t>
            </a:r>
          </a:p>
          <a:p>
            <a:pPr lvl="2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Sneezing reflex center (forced exhalation)</a:t>
            </a:r>
          </a:p>
          <a:p>
            <a:pPr lvl="2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Swallowing (deglutition) reflex center</a:t>
            </a:r>
          </a:p>
          <a:p>
            <a:pPr lvl="2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Vomiting reflex center (Note: breathing stops in swallowing and vomiting)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522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805553" y="-609600"/>
            <a:ext cx="7010400" cy="76200"/>
          </a:xfrm>
        </p:spPr>
        <p:txBody>
          <a:bodyPr/>
          <a:lstStyle/>
          <a:p>
            <a:br>
              <a:rPr lang="en-US" dirty="0"/>
            </a:br>
            <a:endParaRPr lang="en-US" dirty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8800" y="457200"/>
            <a:ext cx="7315200" cy="5943600"/>
          </a:xfrm>
        </p:spPr>
        <p:txBody>
          <a:bodyPr/>
          <a:lstStyle/>
          <a:p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Vestibular reflex center (balance reflexes)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Reflexes maintain optimal orientation of the head and body and tracking of the eyes (when spinning or rotating)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Sensory inputs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Visual information of the eyes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Special information from proprioceptors and the vestibular apparatus</a:t>
            </a:r>
          </a:p>
          <a:p>
            <a:pPr marL="0" indent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104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 flipV="1">
            <a:off x="1805553" y="152400"/>
            <a:ext cx="7010400" cy="609600"/>
          </a:xfrm>
        </p:spPr>
        <p:txBody>
          <a:bodyPr/>
          <a:lstStyle/>
          <a:p>
            <a:br>
              <a:rPr lang="en-US" dirty="0"/>
            </a:br>
            <a:endParaRPr lang="en-US" dirty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8800" y="304800"/>
            <a:ext cx="7010400" cy="609600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Vestibular reflex center </a:t>
            </a:r>
          </a:p>
          <a:p>
            <a:pPr marL="457200" lvl="1" indent="0">
              <a:buNone/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(balance reflexes)</a:t>
            </a:r>
          </a:p>
          <a:p>
            <a:pPr marL="457200" lvl="1" indent="0"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- Principle Influences (outputs)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Body posture (via extrapyramidal tracts)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Movements of the eyes (via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vestibuloocular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tracts)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Vomiting reflex center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Higher brain centers (including cerebellum and cerebral cortex)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02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805553" y="762000"/>
            <a:ext cx="7010400" cy="609600"/>
          </a:xfrm>
        </p:spPr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Clinical Considerations of Medulla Oblongata</a:t>
            </a:r>
            <a:br>
              <a:rPr lang="en-US" dirty="0"/>
            </a:br>
            <a:endParaRPr lang="en-US" dirty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8800" y="1371600"/>
            <a:ext cx="7010400" cy="52578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Vertigo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Loss of optimal orientation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Sensation of “spinning”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Motion sickness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Nystagmus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Rhythmic to-and–fro movements of the eyes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The eyes drift in the direction of spinning with rapid return in the opposite direction</a:t>
            </a:r>
            <a:r>
              <a:rPr lang="en-US" dirty="0"/>
              <a:t>. 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516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805553" y="762000"/>
            <a:ext cx="7010400" cy="609600"/>
          </a:xfrm>
        </p:spPr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The Midbrain</a:t>
            </a:r>
            <a:br>
              <a:rPr lang="en-US" dirty="0"/>
            </a:br>
            <a:endParaRPr lang="en-US" dirty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7010400" cy="4800600"/>
          </a:xfrm>
        </p:spPr>
        <p:txBody>
          <a:bodyPr/>
          <a:lstStyle/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 relay center for the extrapyramidal tracts</a:t>
            </a:r>
          </a:p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Visceral Reflex Center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Salivation reflex center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Tearing reflex center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Oculomotor reflex center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Regulates pupil size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Controls reflex movement and accommodation of the eyeballs for focusing near and far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720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805553" y="533400"/>
            <a:ext cx="7010400" cy="838200"/>
          </a:xfrm>
        </p:spPr>
        <p:txBody>
          <a:bodyPr/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The Thalamus</a:t>
            </a:r>
            <a:br>
              <a:rPr lang="en-US" dirty="0"/>
            </a:br>
            <a:endParaRPr lang="en-US" dirty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676400" y="914400"/>
            <a:ext cx="7467600" cy="54864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The waking center</a:t>
            </a:r>
          </a:p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In the cerebral hemispheres, on each side of the 3</a:t>
            </a:r>
            <a:r>
              <a:rPr lang="en-US" sz="2800" baseline="30000" dirty="0">
                <a:latin typeface="Arial" charset="0"/>
                <a:ea typeface="Arial" charset="0"/>
                <a:cs typeface="Arial" charset="0"/>
              </a:rPr>
              <a:t>rd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ventricles</a:t>
            </a:r>
          </a:p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Functions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All sensory information (except olfaction) is processed through the thalamus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thalamus acts as a “sensory filter” that screens relevant information, then relays the information to higher brain centers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amount of information relayed to the cerebral cortex affects one’s level of consciousness (alertness)</a:t>
            </a:r>
          </a:p>
          <a:p>
            <a:pPr lvl="2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Called Reticular Activating Center                  or Waking Center</a:t>
            </a:r>
          </a:p>
          <a:p>
            <a:pPr marL="0" indent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755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9" y="0"/>
            <a:ext cx="9220200" cy="731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721804">
            <a:off x="4573581" y="2940292"/>
            <a:ext cx="312586" cy="18248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1186" b="1" dirty="0">
                <a:solidFill>
                  <a:srgbClr val="000000"/>
                </a:solidFill>
                <a:latin typeface="Arial"/>
              </a:rPr>
              <a:t>sum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07743" y="4109488"/>
            <a:ext cx="710131" cy="18248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1186" b="1" dirty="0">
                <a:solidFill>
                  <a:srgbClr val="000000"/>
                </a:solidFill>
                <a:latin typeface="Arial"/>
              </a:rPr>
              <a:t>Thalamus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924" y="4715120"/>
            <a:ext cx="1049967" cy="18248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1186" b="1">
                <a:solidFill>
                  <a:srgbClr val="000000"/>
                </a:solidFill>
                <a:latin typeface="Arial"/>
              </a:rPr>
              <a:t>Hypothalamus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15855" y="4761951"/>
            <a:ext cx="447238" cy="36497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defTabSz="914400">
              <a:lnSpc>
                <a:spcPts val="1400"/>
              </a:lnSpc>
              <a:defRPr/>
            </a:pPr>
            <a:r>
              <a:rPr lang="en-US" sz="1186" b="1" dirty="0">
                <a:solidFill>
                  <a:srgbClr val="000000"/>
                </a:solidFill>
                <a:latin typeface="Arial"/>
              </a:rPr>
              <a:t>Pineal</a:t>
            </a:r>
          </a:p>
          <a:p>
            <a:pPr algn="ctr" defTabSz="914400">
              <a:lnSpc>
                <a:spcPts val="1400"/>
              </a:lnSpc>
              <a:defRPr/>
            </a:pPr>
            <a:r>
              <a:rPr lang="en-US" sz="1186" b="1" dirty="0">
                <a:solidFill>
                  <a:srgbClr val="000000"/>
                </a:solidFill>
                <a:latin typeface="Arial"/>
              </a:rPr>
              <a:t>gland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91618" y="5998614"/>
            <a:ext cx="601127" cy="36497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lnSpc>
                <a:spcPts val="1400"/>
              </a:lnSpc>
              <a:defRPr/>
            </a:pPr>
            <a:r>
              <a:rPr lang="en-US" sz="1186" b="1" dirty="0">
                <a:solidFill>
                  <a:srgbClr val="000000"/>
                </a:solidFill>
                <a:latin typeface="Arial"/>
              </a:rPr>
              <a:t>Anterior</a:t>
            </a:r>
          </a:p>
          <a:p>
            <a:pPr defTabSz="914400">
              <a:lnSpc>
                <a:spcPts val="1400"/>
              </a:lnSpc>
              <a:defRPr/>
            </a:pPr>
            <a:r>
              <a:rPr lang="en-US" sz="1186" b="1" dirty="0">
                <a:solidFill>
                  <a:srgbClr val="000000"/>
                </a:solidFill>
                <a:latin typeface="Arial"/>
              </a:rPr>
              <a:t>pituitary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243" y="5977182"/>
            <a:ext cx="1311256" cy="18248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1186" b="1" dirty="0">
                <a:solidFill>
                  <a:srgbClr val="000000"/>
                </a:solidFill>
                <a:latin typeface="Arial"/>
              </a:rPr>
              <a:t>Posterior pituitary</a:t>
            </a:r>
          </a:p>
        </p:txBody>
      </p:sp>
      <p:sp>
        <p:nvSpPr>
          <p:cNvPr id="12" name="TextBox 11"/>
          <p:cNvSpPr txBox="1"/>
          <p:nvPr/>
        </p:nvSpPr>
        <p:spPr>
          <a:xfrm rot="21420000">
            <a:off x="3645956" y="2875619"/>
            <a:ext cx="533800" cy="18248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1186" b="1" dirty="0">
                <a:solidFill>
                  <a:srgbClr val="000000"/>
                </a:solidFill>
                <a:latin typeface="Arial"/>
              </a:rPr>
              <a:t>Corpus</a:t>
            </a:r>
          </a:p>
        </p:txBody>
      </p:sp>
      <p:sp>
        <p:nvSpPr>
          <p:cNvPr id="13" name="TextBox 12"/>
          <p:cNvSpPr txBox="1"/>
          <p:nvPr/>
        </p:nvSpPr>
        <p:spPr>
          <a:xfrm rot="319271">
            <a:off x="4222442" y="2874425"/>
            <a:ext cx="169918" cy="18248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1186" b="1" dirty="0" err="1">
                <a:solidFill>
                  <a:srgbClr val="000000"/>
                </a:solidFill>
                <a:latin typeface="Arial"/>
              </a:rPr>
              <a:t>ca</a:t>
            </a:r>
            <a:endParaRPr lang="en-US" sz="1186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 rot="514784">
            <a:off x="4391014" y="2892497"/>
            <a:ext cx="176330" cy="18248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1186" b="1" dirty="0" err="1">
                <a:solidFill>
                  <a:srgbClr val="000000"/>
                </a:solidFill>
                <a:latin typeface="Arial"/>
              </a:rPr>
              <a:t>llo</a:t>
            </a:r>
            <a:endParaRPr lang="en-US" sz="1186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025775" y="6080125"/>
            <a:ext cx="409575" cy="0"/>
          </a:xfrm>
          <a:custGeom>
            <a:avLst/>
            <a:gdLst>
              <a:gd name="connsiteX0" fmla="*/ 0 w 409575"/>
              <a:gd name="connsiteY0" fmla="*/ 0 h 0"/>
              <a:gd name="connsiteX1" fmla="*/ 409575 w 4095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9575">
                <a:moveTo>
                  <a:pt x="0" y="0"/>
                </a:moveTo>
                <a:lnTo>
                  <a:pt x="40957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746500" y="6089650"/>
            <a:ext cx="428625" cy="0"/>
          </a:xfrm>
          <a:custGeom>
            <a:avLst/>
            <a:gdLst>
              <a:gd name="connsiteX0" fmla="*/ 0 w 428625"/>
              <a:gd name="connsiteY0" fmla="*/ 0 h 0"/>
              <a:gd name="connsiteX1" fmla="*/ 428625 w 4286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8625">
                <a:moveTo>
                  <a:pt x="0" y="0"/>
                </a:moveTo>
                <a:lnTo>
                  <a:pt x="42862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031706" y="4498181"/>
            <a:ext cx="0" cy="278607"/>
          </a:xfrm>
          <a:custGeom>
            <a:avLst/>
            <a:gdLst>
              <a:gd name="connsiteX0" fmla="*/ 0 w 0"/>
              <a:gd name="connsiteY0" fmla="*/ 0 h 278607"/>
              <a:gd name="connsiteX1" fmla="*/ 0 w 0"/>
              <a:gd name="connsiteY1" fmla="*/ 278607 h 27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8607">
                <a:moveTo>
                  <a:pt x="0" y="0"/>
                </a:moveTo>
                <a:lnTo>
                  <a:pt x="0" y="278607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3642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805553" y="762000"/>
            <a:ext cx="7010400" cy="152400"/>
          </a:xfrm>
        </p:spPr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Levels </a:t>
            </a:r>
            <a:r>
              <a:rPr lang="en-US" b="1">
                <a:latin typeface="Arial" charset="0"/>
                <a:ea typeface="Arial" charset="0"/>
                <a:cs typeface="Arial" charset="0"/>
              </a:rPr>
              <a:t>of Alertness</a:t>
            </a:r>
            <a:br>
              <a:rPr lang="en-US" dirty="0"/>
            </a:br>
            <a:endParaRPr lang="en-US" dirty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8800" y="1143000"/>
            <a:ext cx="7010400" cy="52578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The person’s emotional state affects his level of alertness (via limbic system)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Clinical considerations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Action of CNS stimulants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Exerts neural activity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Epinephrine, caffeine, amphetamines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Actions of hallucinogens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Exerts extreme stimulation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LSD, psilocybin (mushrooms)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590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Brain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Moods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Learning and Memory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Language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Personality</a:t>
            </a:r>
          </a:p>
        </p:txBody>
      </p:sp>
    </p:spTree>
    <p:extLst>
      <p:ext uri="{BB962C8B-B14F-4D97-AF65-F5344CB8AC3E}">
        <p14:creationId xmlns:p14="http://schemas.microsoft.com/office/powerpoint/2010/main" val="1658933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805553" y="762000"/>
            <a:ext cx="7010400" cy="609600"/>
          </a:xfrm>
        </p:spPr>
        <p:txBody>
          <a:bodyPr/>
          <a:lstStyle/>
          <a:p>
            <a:br>
              <a:rPr lang="en-US" dirty="0"/>
            </a:br>
            <a:endParaRPr lang="en-US" dirty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7010400" cy="48006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Actions of CNS depressants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Inhibits neural activity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Alcohol, sedatives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Lesions in the thalamus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Injury stops transmission of signals from thalamus to the cerebral cortex &gt;&gt;&gt;&gt;&gt;&gt;&gt;&gt;&gt; COMA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98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419600"/>
          </a:xfrm>
        </p:spPr>
        <p:txBody>
          <a:bodyPr/>
          <a:lstStyle/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Is the Site of Higher Brain Functions</a:t>
            </a:r>
          </a:p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Corpus callosum connects the two hemispheres</a:t>
            </a:r>
          </a:p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Gray matter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Cerebral cortex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Basal ganglia: control of movement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Limbic system: link between cognitive functions and emotions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Amygdala: emotion and memory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Hippocampus: learning and memory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386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0800" y="-695558"/>
            <a:ext cx="2895600" cy="185284"/>
          </a:xfrm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1572" y="313578"/>
            <a:ext cx="806311" cy="9233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600" dirty="0">
                <a:solidFill>
                  <a:srgbClr val="000000"/>
                </a:solidFill>
                <a:latin typeface="Arial Black" pitchFamily="34" charset="0"/>
              </a:rPr>
              <a:t>FIGURE QUESTION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79984" y="442168"/>
            <a:ext cx="1057982" cy="33695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lnSpc>
                <a:spcPts val="858"/>
              </a:lnSpc>
              <a:defRPr/>
            </a:pPr>
            <a:r>
              <a:rPr lang="en-US" sz="671" b="1" dirty="0">
                <a:solidFill>
                  <a:srgbClr val="000000"/>
                </a:solidFill>
                <a:latin typeface="Arial"/>
              </a:rPr>
              <a:t>The section through this</a:t>
            </a:r>
          </a:p>
          <a:p>
            <a:pPr defTabSz="914400">
              <a:lnSpc>
                <a:spcPts val="858"/>
              </a:lnSpc>
              <a:defRPr/>
            </a:pPr>
            <a:r>
              <a:rPr lang="en-US" sz="671" b="1" dirty="0">
                <a:solidFill>
                  <a:srgbClr val="000000"/>
                </a:solidFill>
                <a:latin typeface="Arial"/>
              </a:rPr>
              <a:t>brain is a section through</a:t>
            </a:r>
          </a:p>
          <a:p>
            <a:pPr defTabSz="914400">
              <a:lnSpc>
                <a:spcPts val="858"/>
              </a:lnSpc>
              <a:defRPr/>
            </a:pPr>
            <a:r>
              <a:rPr lang="en-US" sz="671" b="1" dirty="0">
                <a:solidFill>
                  <a:srgbClr val="000000"/>
                </a:solidFill>
                <a:latin typeface="Arial"/>
              </a:rPr>
              <a:t>the _________ plane.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79984" y="920005"/>
            <a:ext cx="442429" cy="10323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671" b="1" dirty="0">
                <a:solidFill>
                  <a:srgbClr val="000000"/>
                </a:solidFill>
                <a:latin typeface="Arial"/>
              </a:rPr>
              <a:t>(a) coronal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79984" y="1039068"/>
            <a:ext cx="389530" cy="10323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671" b="1">
                <a:solidFill>
                  <a:srgbClr val="000000"/>
                </a:solidFill>
                <a:latin typeface="Arial"/>
              </a:rPr>
              <a:t>(b) lateral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79984" y="1158130"/>
            <a:ext cx="399148" cy="10323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671" b="1">
                <a:solidFill>
                  <a:srgbClr val="000000"/>
                </a:solidFill>
                <a:latin typeface="Arial"/>
              </a:rPr>
              <a:t>(c) frontal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79984" y="1277193"/>
            <a:ext cx="572273" cy="10323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671" b="1">
                <a:solidFill>
                  <a:srgbClr val="000000"/>
                </a:solidFill>
                <a:latin typeface="Arial"/>
              </a:rPr>
              <a:t>(d) transverse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79984" y="1397843"/>
            <a:ext cx="432811" cy="10323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671" b="1">
                <a:solidFill>
                  <a:srgbClr val="000000"/>
                </a:solidFill>
                <a:latin typeface="Arial"/>
              </a:rPr>
              <a:t>(e) sagittal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90905" y="4800898"/>
            <a:ext cx="1558119" cy="11015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716" b="1" dirty="0">
                <a:solidFill>
                  <a:srgbClr val="000000"/>
                </a:solidFill>
                <a:latin typeface="Arial"/>
              </a:rPr>
              <a:t>Outer surface of the cerebral cortex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90905" y="4939010"/>
            <a:ext cx="51296" cy="11015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716" b="1" dirty="0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98842" y="5092998"/>
            <a:ext cx="51296" cy="11015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716" b="1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95667" y="5388273"/>
            <a:ext cx="51296" cy="11015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716" b="1">
                <a:solidFill>
                  <a:srgbClr val="000000"/>
                </a:solidFill>
                <a:latin typeface="Arial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85652" y="5491283"/>
            <a:ext cx="110158" cy="296556"/>
          </a:xfrm>
          <a:prstGeom prst="rect">
            <a:avLst/>
          </a:prstGeom>
          <a:noFill/>
        </p:spPr>
        <p:txBody>
          <a:bodyPr vert="vert270"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716" b="1" dirty="0">
                <a:solidFill>
                  <a:srgbClr val="000000"/>
                </a:solidFill>
                <a:latin typeface="Arial"/>
              </a:rPr>
              <a:t>Layers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9426" y="5458122"/>
            <a:ext cx="280526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defTabSz="914400">
              <a:lnSpc>
                <a:spcPts val="825"/>
              </a:lnSpc>
              <a:defRPr/>
            </a:pPr>
            <a:r>
              <a:rPr lang="en-US" sz="716" b="1" dirty="0">
                <a:solidFill>
                  <a:srgbClr val="000000"/>
                </a:solidFill>
                <a:latin typeface="Arial"/>
              </a:rPr>
              <a:t>Gray</a:t>
            </a:r>
          </a:p>
          <a:p>
            <a:pPr algn="ctr" defTabSz="914400">
              <a:lnSpc>
                <a:spcPts val="825"/>
              </a:lnSpc>
              <a:defRPr/>
            </a:pPr>
            <a:r>
              <a:rPr lang="en-US" sz="716" b="1" dirty="0">
                <a:solidFill>
                  <a:srgbClr val="000000"/>
                </a:solidFill>
                <a:latin typeface="Arial"/>
              </a:rPr>
              <a:t>matter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95667" y="5756573"/>
            <a:ext cx="51296" cy="11015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716" b="1" dirty="0">
                <a:solidFill>
                  <a:srgbClr val="000000"/>
                </a:solidFill>
                <a:latin typeface="Arial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90905" y="6001048"/>
            <a:ext cx="51296" cy="11015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716" b="1">
                <a:solidFill>
                  <a:srgbClr val="000000"/>
                </a:solidFill>
                <a:latin typeface="Arial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87730" y="6201073"/>
            <a:ext cx="51296" cy="11015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716" b="1">
                <a:solidFill>
                  <a:srgbClr val="000000"/>
                </a:solidFill>
                <a:latin typeface="Arial"/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18826" y="6355853"/>
            <a:ext cx="280526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defTabSz="914400">
              <a:lnSpc>
                <a:spcPts val="825"/>
              </a:lnSpc>
              <a:defRPr/>
            </a:pPr>
            <a:r>
              <a:rPr lang="en-US" sz="716" b="1" dirty="0">
                <a:solidFill>
                  <a:srgbClr val="000000"/>
                </a:solidFill>
                <a:latin typeface="Arial"/>
              </a:rPr>
              <a:t>White</a:t>
            </a:r>
          </a:p>
          <a:p>
            <a:pPr algn="ctr" defTabSz="914400">
              <a:lnSpc>
                <a:spcPts val="825"/>
              </a:lnSpc>
              <a:defRPr/>
            </a:pPr>
            <a:r>
              <a:rPr lang="en-US" sz="716" b="1" dirty="0">
                <a:solidFill>
                  <a:srgbClr val="000000"/>
                </a:solidFill>
                <a:latin typeface="Arial"/>
              </a:rPr>
              <a:t>matter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52649" y="1847964"/>
            <a:ext cx="787075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lnSpc>
                <a:spcPts val="820"/>
              </a:lnSpc>
              <a:defRPr/>
            </a:pPr>
            <a:r>
              <a:rPr lang="en-US" sz="716" b="1" dirty="0">
                <a:solidFill>
                  <a:srgbClr val="000000"/>
                </a:solidFill>
                <a:latin typeface="Arial"/>
              </a:rPr>
              <a:t>Section through</a:t>
            </a:r>
          </a:p>
          <a:p>
            <a:pPr defTabSz="914400">
              <a:lnSpc>
                <a:spcPts val="820"/>
              </a:lnSpc>
              <a:defRPr/>
            </a:pPr>
            <a:r>
              <a:rPr lang="en-US" sz="716" b="1" dirty="0">
                <a:solidFill>
                  <a:srgbClr val="000000"/>
                </a:solidFill>
                <a:latin typeface="Arial"/>
              </a:rPr>
              <a:t>the brain showing</a:t>
            </a:r>
          </a:p>
          <a:p>
            <a:pPr defTabSz="914400">
              <a:lnSpc>
                <a:spcPts val="820"/>
              </a:lnSpc>
              <a:defRPr/>
            </a:pPr>
            <a:r>
              <a:rPr lang="en-US" sz="716" b="1" dirty="0">
                <a:solidFill>
                  <a:srgbClr val="000000"/>
                </a:solidFill>
                <a:latin typeface="Arial"/>
              </a:rPr>
              <a:t>the basal ganglia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62158" y="2332153"/>
            <a:ext cx="322204" cy="22031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 defTabSz="914400">
              <a:defRPr/>
            </a:pPr>
            <a:r>
              <a:rPr lang="en-US" sz="716" b="1" dirty="0">
                <a:solidFill>
                  <a:srgbClr val="000000"/>
                </a:solidFill>
                <a:latin typeface="Arial"/>
              </a:rPr>
              <a:t>Basal</a:t>
            </a:r>
          </a:p>
          <a:p>
            <a:pPr algn="r" defTabSz="914400">
              <a:defRPr/>
            </a:pPr>
            <a:r>
              <a:rPr lang="en-US" sz="716" b="1" dirty="0">
                <a:solidFill>
                  <a:srgbClr val="000000"/>
                </a:solidFill>
                <a:latin typeface="Arial"/>
              </a:rPr>
              <a:t>ganglia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32300" y="2096408"/>
            <a:ext cx="399148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lnSpc>
                <a:spcPts val="820"/>
              </a:lnSpc>
              <a:defRPr/>
            </a:pPr>
            <a:r>
              <a:rPr lang="en-US" sz="716" b="1" dirty="0">
                <a:solidFill>
                  <a:srgbClr val="000000"/>
                </a:solidFill>
                <a:latin typeface="Arial"/>
              </a:rPr>
              <a:t>Corpus</a:t>
            </a:r>
          </a:p>
          <a:p>
            <a:pPr defTabSz="914400">
              <a:lnSpc>
                <a:spcPts val="820"/>
              </a:lnSpc>
              <a:defRPr/>
            </a:pPr>
            <a:r>
              <a:rPr lang="en-US" sz="716" b="1" dirty="0">
                <a:solidFill>
                  <a:srgbClr val="000000"/>
                </a:solidFill>
                <a:latin typeface="Arial"/>
              </a:rPr>
              <a:t>callosum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30712" y="2376602"/>
            <a:ext cx="378309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lnSpc>
                <a:spcPts val="820"/>
              </a:lnSpc>
              <a:defRPr/>
            </a:pPr>
            <a:r>
              <a:rPr lang="en-US" sz="716" b="1" dirty="0">
                <a:solidFill>
                  <a:srgbClr val="000000"/>
                </a:solidFill>
                <a:latin typeface="Arial"/>
              </a:rPr>
              <a:t>Lateral</a:t>
            </a:r>
          </a:p>
          <a:p>
            <a:pPr defTabSz="914400">
              <a:lnSpc>
                <a:spcPts val="820"/>
              </a:lnSpc>
              <a:defRPr/>
            </a:pPr>
            <a:r>
              <a:rPr lang="en-US" sz="716" b="1" dirty="0">
                <a:solidFill>
                  <a:srgbClr val="000000"/>
                </a:solidFill>
                <a:latin typeface="Arial"/>
              </a:rPr>
              <a:t>ventricle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00450" y="3763283"/>
            <a:ext cx="541815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defTabSz="914400">
              <a:lnSpc>
                <a:spcPts val="820"/>
              </a:lnSpc>
              <a:defRPr/>
            </a:pPr>
            <a:r>
              <a:rPr lang="en-US" sz="716" b="1" dirty="0">
                <a:solidFill>
                  <a:srgbClr val="000000"/>
                </a:solidFill>
                <a:latin typeface="Arial"/>
              </a:rPr>
              <a:t>Tracts of</a:t>
            </a:r>
          </a:p>
          <a:p>
            <a:pPr algn="ctr" defTabSz="914400">
              <a:lnSpc>
                <a:spcPts val="820"/>
              </a:lnSpc>
              <a:defRPr/>
            </a:pPr>
            <a:r>
              <a:rPr lang="en-US" sz="716" b="1" dirty="0">
                <a:solidFill>
                  <a:srgbClr val="000000"/>
                </a:solidFill>
                <a:latin typeface="Arial"/>
              </a:rPr>
              <a:t>white matter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51920" y="4057765"/>
            <a:ext cx="546623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defTabSz="914400">
              <a:lnSpc>
                <a:spcPts val="820"/>
              </a:lnSpc>
              <a:defRPr/>
            </a:pPr>
            <a:r>
              <a:rPr lang="en-US" sz="716" b="1" dirty="0">
                <a:solidFill>
                  <a:srgbClr val="000000"/>
                </a:solidFill>
                <a:latin typeface="Arial"/>
              </a:rPr>
              <a:t>Tip of lateral</a:t>
            </a:r>
          </a:p>
          <a:p>
            <a:pPr algn="ctr" defTabSz="914400">
              <a:lnSpc>
                <a:spcPts val="820"/>
              </a:lnSpc>
              <a:defRPr/>
            </a:pPr>
            <a:r>
              <a:rPr lang="en-US" sz="716" b="1" dirty="0">
                <a:solidFill>
                  <a:srgbClr val="000000"/>
                </a:solidFill>
                <a:latin typeface="Arial"/>
              </a:rPr>
              <a:t>ventricle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23519" y="4057765"/>
            <a:ext cx="658835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lnSpc>
                <a:spcPts val="820"/>
              </a:lnSpc>
              <a:defRPr/>
            </a:pPr>
            <a:r>
              <a:rPr lang="en-US" sz="716" b="1" dirty="0">
                <a:solidFill>
                  <a:srgbClr val="000000"/>
                </a:solidFill>
                <a:latin typeface="Arial"/>
              </a:rPr>
              <a:t>Gray matter of</a:t>
            </a:r>
          </a:p>
          <a:p>
            <a:pPr defTabSz="914400">
              <a:lnSpc>
                <a:spcPts val="820"/>
              </a:lnSpc>
              <a:defRPr/>
            </a:pPr>
            <a:r>
              <a:rPr lang="en-US" sz="716" b="1" dirty="0">
                <a:solidFill>
                  <a:srgbClr val="000000"/>
                </a:solidFill>
                <a:latin typeface="Arial"/>
              </a:rPr>
              <a:t>cerebral cortex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66935" y="4456227"/>
            <a:ext cx="2319546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lnSpc>
                <a:spcPts val="820"/>
              </a:lnSpc>
              <a:defRPr/>
            </a:pPr>
            <a:r>
              <a:rPr lang="en-US" sz="716" b="1" dirty="0">
                <a:solidFill>
                  <a:srgbClr val="000000"/>
                </a:solidFill>
                <a:latin typeface="Arial"/>
              </a:rPr>
              <a:t>Cell bodies in the cerebral cortex form distinct layers</a:t>
            </a:r>
          </a:p>
          <a:p>
            <a:pPr defTabSz="914400">
              <a:lnSpc>
                <a:spcPts val="820"/>
              </a:lnSpc>
              <a:defRPr/>
            </a:pPr>
            <a:r>
              <a:rPr lang="en-US" sz="716" b="1" dirty="0">
                <a:solidFill>
                  <a:srgbClr val="000000"/>
                </a:solidFill>
                <a:latin typeface="Arial"/>
              </a:rPr>
              <a:t>and columns.</a:t>
            </a:r>
          </a:p>
        </p:txBody>
      </p:sp>
      <p:sp>
        <p:nvSpPr>
          <p:cNvPr id="3" name="Freeform 2"/>
          <p:cNvSpPr/>
          <p:nvPr/>
        </p:nvSpPr>
        <p:spPr>
          <a:xfrm>
            <a:off x="4117181" y="3702844"/>
            <a:ext cx="2382" cy="357187"/>
          </a:xfrm>
          <a:custGeom>
            <a:avLst/>
            <a:gdLst>
              <a:gd name="connsiteX0" fmla="*/ 0 w 2382"/>
              <a:gd name="connsiteY0" fmla="*/ 0 h 357187"/>
              <a:gd name="connsiteX1" fmla="*/ 2382 w 2382"/>
              <a:gd name="connsiteY1" fmla="*/ 357187 h 35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2" h="357187">
                <a:moveTo>
                  <a:pt x="0" y="0"/>
                </a:moveTo>
                <a:lnTo>
                  <a:pt x="2382" y="357187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4664869" y="3314700"/>
            <a:ext cx="157162" cy="442913"/>
          </a:xfrm>
          <a:custGeom>
            <a:avLst/>
            <a:gdLst>
              <a:gd name="connsiteX0" fmla="*/ 0 w 157162"/>
              <a:gd name="connsiteY0" fmla="*/ 121444 h 442913"/>
              <a:gd name="connsiteX1" fmla="*/ 7144 w 157162"/>
              <a:gd name="connsiteY1" fmla="*/ 442913 h 442913"/>
              <a:gd name="connsiteX2" fmla="*/ 157162 w 157162"/>
              <a:gd name="connsiteY2" fmla="*/ 0 h 44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" h="442913">
                <a:moveTo>
                  <a:pt x="0" y="121444"/>
                </a:moveTo>
                <a:lnTo>
                  <a:pt x="7144" y="442913"/>
                </a:lnTo>
                <a:lnTo>
                  <a:pt x="157162" y="0"/>
                </a:lnTo>
              </a:path>
            </a:pathLst>
          </a:custGeom>
          <a:ln w="1270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5534025" y="3783806"/>
            <a:ext cx="2381" cy="269082"/>
          </a:xfrm>
          <a:custGeom>
            <a:avLst/>
            <a:gdLst>
              <a:gd name="connsiteX0" fmla="*/ 0 w 2381"/>
              <a:gd name="connsiteY0" fmla="*/ 0 h 269082"/>
              <a:gd name="connsiteX1" fmla="*/ 2381 w 2381"/>
              <a:gd name="connsiteY1" fmla="*/ 269082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" h="269082">
                <a:moveTo>
                  <a:pt x="0" y="0"/>
                </a:moveTo>
                <a:cubicBezTo>
                  <a:pt x="794" y="89694"/>
                  <a:pt x="1587" y="179388"/>
                  <a:pt x="2381" y="269082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4750594" y="2426494"/>
            <a:ext cx="854869" cy="700087"/>
          </a:xfrm>
          <a:custGeom>
            <a:avLst/>
            <a:gdLst>
              <a:gd name="connsiteX0" fmla="*/ 0 w 854869"/>
              <a:gd name="connsiteY0" fmla="*/ 700087 h 700087"/>
              <a:gd name="connsiteX1" fmla="*/ 673894 w 854869"/>
              <a:gd name="connsiteY1" fmla="*/ 0 h 700087"/>
              <a:gd name="connsiteX2" fmla="*/ 854869 w 854869"/>
              <a:gd name="connsiteY2" fmla="*/ 4762 h 70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4869" h="700087">
                <a:moveTo>
                  <a:pt x="0" y="700087"/>
                </a:moveTo>
                <a:lnTo>
                  <a:pt x="673894" y="0"/>
                </a:lnTo>
                <a:lnTo>
                  <a:pt x="854869" y="4762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4619625" y="2155031"/>
            <a:ext cx="988219" cy="885825"/>
          </a:xfrm>
          <a:custGeom>
            <a:avLst/>
            <a:gdLst>
              <a:gd name="connsiteX0" fmla="*/ 0 w 988219"/>
              <a:gd name="connsiteY0" fmla="*/ 885825 h 885825"/>
              <a:gd name="connsiteX1" fmla="*/ 833438 w 988219"/>
              <a:gd name="connsiteY1" fmla="*/ 0 h 885825"/>
              <a:gd name="connsiteX2" fmla="*/ 988219 w 988219"/>
              <a:gd name="connsiteY2" fmla="*/ 2382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8219" h="885825">
                <a:moveTo>
                  <a:pt x="0" y="885825"/>
                </a:moveTo>
                <a:lnTo>
                  <a:pt x="833438" y="0"/>
                </a:lnTo>
                <a:lnTo>
                  <a:pt x="988219" y="2382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3502819" y="2393156"/>
            <a:ext cx="812006" cy="950119"/>
          </a:xfrm>
          <a:custGeom>
            <a:avLst/>
            <a:gdLst>
              <a:gd name="connsiteX0" fmla="*/ 0 w 812006"/>
              <a:gd name="connsiteY0" fmla="*/ 2382 h 950119"/>
              <a:gd name="connsiteX1" fmla="*/ 154781 w 812006"/>
              <a:gd name="connsiteY1" fmla="*/ 0 h 950119"/>
              <a:gd name="connsiteX2" fmla="*/ 812006 w 812006"/>
              <a:gd name="connsiteY2" fmla="*/ 950119 h 95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2006" h="950119">
                <a:moveTo>
                  <a:pt x="0" y="2382"/>
                </a:moveTo>
                <a:lnTo>
                  <a:pt x="154781" y="0"/>
                </a:lnTo>
                <a:lnTo>
                  <a:pt x="812006" y="950119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4019550" y="2921794"/>
            <a:ext cx="69056" cy="321469"/>
          </a:xfrm>
          <a:custGeom>
            <a:avLst/>
            <a:gdLst>
              <a:gd name="connsiteX0" fmla="*/ 0 w 69056"/>
              <a:gd name="connsiteY0" fmla="*/ 0 h 321469"/>
              <a:gd name="connsiteX1" fmla="*/ 69056 w 69056"/>
              <a:gd name="connsiteY1" fmla="*/ 321469 h 32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056" h="321469">
                <a:moveTo>
                  <a:pt x="0" y="0"/>
                </a:moveTo>
                <a:lnTo>
                  <a:pt x="69056" y="321469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4026694" y="2921794"/>
            <a:ext cx="361950" cy="252412"/>
          </a:xfrm>
          <a:custGeom>
            <a:avLst/>
            <a:gdLst>
              <a:gd name="connsiteX0" fmla="*/ 0 w 361950"/>
              <a:gd name="connsiteY0" fmla="*/ 0 h 252412"/>
              <a:gd name="connsiteX1" fmla="*/ 361950 w 361950"/>
              <a:gd name="connsiteY1" fmla="*/ 252412 h 25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1950" h="252412">
                <a:moveTo>
                  <a:pt x="0" y="0"/>
                </a:moveTo>
                <a:lnTo>
                  <a:pt x="361950" y="252412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61314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Cerebral Cortex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Functionally divided into three specializations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Sensory areas</a:t>
            </a:r>
          </a:p>
          <a:p>
            <a:pPr lvl="2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Sensory input translated into perception (awareness)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Motor areas</a:t>
            </a:r>
          </a:p>
          <a:p>
            <a:pPr lvl="2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Direct skeletal muscle movement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Association areas</a:t>
            </a:r>
          </a:p>
          <a:p>
            <a:pPr lvl="2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Integrate information from sensory and motor areas</a:t>
            </a:r>
          </a:p>
          <a:p>
            <a:pPr lvl="2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Can direct voluntary behaviors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Cerebral lateralization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12713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9B646-0BB8-1E25-6979-DDC5C6E72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37CB8EB-F856-6A5E-5DE0-B6B544B84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"/>
          <a:stretch/>
        </p:blipFill>
        <p:spPr>
          <a:xfrm>
            <a:off x="0" y="76200"/>
            <a:ext cx="9144000" cy="6781800"/>
          </a:xfrm>
        </p:spPr>
      </p:pic>
    </p:spTree>
    <p:extLst>
      <p:ext uri="{BB962C8B-B14F-4D97-AF65-F5344CB8AC3E}">
        <p14:creationId xmlns:p14="http://schemas.microsoft.com/office/powerpoint/2010/main" val="23803319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0044" y="2232870"/>
            <a:ext cx="690895" cy="13080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850" dirty="0">
                <a:solidFill>
                  <a:srgbClr val="000000"/>
                </a:solidFill>
                <a:latin typeface="Arial Black" pitchFamily="34" charset="0"/>
              </a:rPr>
              <a:t>LEFT HAND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25257" y="2449565"/>
            <a:ext cx="562655" cy="28648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 defTabSz="914400">
              <a:lnSpc>
                <a:spcPts val="1100"/>
              </a:lnSpc>
              <a:defRPr/>
            </a:pPr>
            <a:r>
              <a:rPr lang="en-US" sz="931" b="1" dirty="0">
                <a:solidFill>
                  <a:srgbClr val="000000"/>
                </a:solidFill>
                <a:latin typeface="Arial"/>
              </a:rPr>
              <a:t>Prefrontal</a:t>
            </a:r>
          </a:p>
          <a:p>
            <a:pPr algn="r" defTabSz="914400">
              <a:lnSpc>
                <a:spcPts val="1100"/>
              </a:lnSpc>
              <a:defRPr/>
            </a:pPr>
            <a:r>
              <a:rPr lang="en-US" sz="931" b="1" dirty="0">
                <a:solidFill>
                  <a:srgbClr val="000000"/>
                </a:solidFill>
                <a:latin typeface="Arial"/>
              </a:rPr>
              <a:t>cortex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99412" y="2218583"/>
            <a:ext cx="777457" cy="13080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820" dirty="0">
                <a:solidFill>
                  <a:srgbClr val="000000"/>
                </a:solidFill>
                <a:latin typeface="Arial Black" pitchFamily="34" charset="0"/>
              </a:rPr>
              <a:t>RIGHT HAND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44644" y="2507509"/>
            <a:ext cx="562655" cy="28648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lnSpc>
                <a:spcPts val="1100"/>
              </a:lnSpc>
              <a:defRPr/>
            </a:pPr>
            <a:r>
              <a:rPr lang="en-US" sz="931" b="1" dirty="0">
                <a:solidFill>
                  <a:srgbClr val="000000"/>
                </a:solidFill>
                <a:latin typeface="Arial"/>
              </a:rPr>
              <a:t>Prefrontal</a:t>
            </a:r>
          </a:p>
          <a:p>
            <a:pPr defTabSz="914400">
              <a:lnSpc>
                <a:spcPts val="1100"/>
              </a:lnSpc>
              <a:defRPr/>
            </a:pPr>
            <a:r>
              <a:rPr lang="en-US" sz="931" b="1" dirty="0">
                <a:solidFill>
                  <a:srgbClr val="000000"/>
                </a:solidFill>
                <a:latin typeface="Arial"/>
              </a:rPr>
              <a:t>cortex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3525" y="3241727"/>
            <a:ext cx="421590" cy="28648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 defTabSz="914400">
              <a:lnSpc>
                <a:spcPts val="1100"/>
              </a:lnSpc>
              <a:defRPr/>
            </a:pPr>
            <a:r>
              <a:rPr lang="en-US" sz="931" b="1" dirty="0">
                <a:solidFill>
                  <a:srgbClr val="000000"/>
                </a:solidFill>
                <a:latin typeface="Arial"/>
              </a:rPr>
              <a:t>Speech</a:t>
            </a:r>
          </a:p>
          <a:p>
            <a:pPr algn="r" defTabSz="914400">
              <a:lnSpc>
                <a:spcPts val="1100"/>
              </a:lnSpc>
              <a:defRPr/>
            </a:pPr>
            <a:r>
              <a:rPr lang="en-US" sz="931" b="1" dirty="0">
                <a:solidFill>
                  <a:srgbClr val="000000"/>
                </a:solidFill>
                <a:latin typeface="Arial"/>
              </a:rPr>
              <a:t>center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94162" y="3945784"/>
            <a:ext cx="410369" cy="1432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931" b="1" dirty="0">
                <a:solidFill>
                  <a:srgbClr val="000000"/>
                </a:solidFill>
                <a:latin typeface="Arial"/>
              </a:rPr>
              <a:t>Writing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88100" y="3422700"/>
            <a:ext cx="80150" cy="134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873" b="1">
                <a:solidFill>
                  <a:srgbClr val="000000"/>
                </a:solidFill>
                <a:latin typeface="Arial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84925" y="3544938"/>
            <a:ext cx="86562" cy="134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873" b="1">
                <a:solidFill>
                  <a:srgbClr val="000000"/>
                </a:solidFill>
                <a:latin typeface="Arial"/>
              </a:rPr>
              <a:t>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89687" y="3664000"/>
            <a:ext cx="80150" cy="134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873" b="1">
                <a:solidFill>
                  <a:srgbClr val="000000"/>
                </a:solidFill>
                <a:latin typeface="Arial"/>
              </a:rPr>
              <a:t>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92862" y="3792588"/>
            <a:ext cx="75342" cy="134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873" b="1">
                <a:solidFill>
                  <a:srgbClr val="000000"/>
                </a:solidFill>
                <a:latin typeface="Arial"/>
              </a:rPr>
              <a:t>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88100" y="3921175"/>
            <a:ext cx="80150" cy="134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873" b="1">
                <a:solidFill>
                  <a:srgbClr val="000000"/>
                </a:solidFill>
                <a:latin typeface="Arial"/>
              </a:rPr>
              <a:t>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92862" y="4064050"/>
            <a:ext cx="75342" cy="134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873" b="1">
                <a:solidFill>
                  <a:srgbClr val="000000"/>
                </a:solidFill>
                <a:latin typeface="Arial"/>
              </a:rPr>
              <a:t>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86512" y="4321225"/>
            <a:ext cx="80150" cy="134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873" b="1" dirty="0">
                <a:solidFill>
                  <a:srgbClr val="000000"/>
                </a:solidFill>
                <a:latin typeface="Arial"/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91275" y="4464100"/>
            <a:ext cx="80150" cy="134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873" b="1">
                <a:solidFill>
                  <a:srgbClr val="000000"/>
                </a:solidFill>
                <a:latin typeface="Arial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00800" y="4602213"/>
            <a:ext cx="68930" cy="134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873" b="1">
                <a:solidFill>
                  <a:srgbClr val="000000"/>
                </a:solidFill>
                <a:latin typeface="Arial"/>
              </a:rPr>
              <a:t>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00800" y="4724450"/>
            <a:ext cx="68930" cy="134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873" b="1">
                <a:solidFill>
                  <a:srgbClr val="000000"/>
                </a:solidFill>
                <a:latin typeface="Arial"/>
              </a:rPr>
              <a:t>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88100" y="4853038"/>
            <a:ext cx="86562" cy="134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873" b="1">
                <a:solidFill>
                  <a:srgbClr val="000000"/>
                </a:solidFill>
                <a:latin typeface="Arial"/>
              </a:rPr>
              <a:t>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94450" y="4976863"/>
            <a:ext cx="75342" cy="134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873" b="1">
                <a:solidFill>
                  <a:srgbClr val="000000"/>
                </a:solidFill>
                <a:latin typeface="Arial"/>
              </a:rPr>
              <a:t>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91275" y="5105450"/>
            <a:ext cx="80150" cy="134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873" b="1">
                <a:solidFill>
                  <a:srgbClr val="000000"/>
                </a:solidFill>
                <a:latin typeface="Arial"/>
              </a:rPr>
              <a:t>U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81750" y="5229275"/>
            <a:ext cx="92974" cy="134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873" b="1">
                <a:solidFill>
                  <a:srgbClr val="000000"/>
                </a:solidFill>
                <a:latin typeface="Arial"/>
              </a:rPr>
              <a:t>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79618" y="3978328"/>
            <a:ext cx="493725" cy="28648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lnSpc>
                <a:spcPts val="1100"/>
              </a:lnSpc>
              <a:defRPr/>
            </a:pPr>
            <a:r>
              <a:rPr lang="en-US" sz="931" b="1" dirty="0">
                <a:solidFill>
                  <a:srgbClr val="000000"/>
                </a:solidFill>
                <a:latin typeface="Arial"/>
              </a:rPr>
              <a:t>Analysis</a:t>
            </a:r>
          </a:p>
          <a:p>
            <a:pPr defTabSz="914400">
              <a:lnSpc>
                <a:spcPts val="1100"/>
              </a:lnSpc>
              <a:defRPr/>
            </a:pPr>
            <a:r>
              <a:rPr lang="en-US" sz="931" b="1" dirty="0">
                <a:solidFill>
                  <a:srgbClr val="000000"/>
                </a:solidFill>
                <a:latin typeface="Arial"/>
              </a:rPr>
              <a:t>by touch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74062" y="4506965"/>
            <a:ext cx="488916" cy="42973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lnSpc>
                <a:spcPts val="1100"/>
              </a:lnSpc>
              <a:defRPr/>
            </a:pPr>
            <a:r>
              <a:rPr lang="en-US" sz="931" b="1" dirty="0">
                <a:solidFill>
                  <a:srgbClr val="000000"/>
                </a:solidFill>
                <a:latin typeface="Arial"/>
              </a:rPr>
              <a:t>Auditory</a:t>
            </a:r>
          </a:p>
          <a:p>
            <a:pPr defTabSz="914400">
              <a:lnSpc>
                <a:spcPts val="1100"/>
              </a:lnSpc>
              <a:defRPr/>
            </a:pPr>
            <a:r>
              <a:rPr lang="en-US" sz="931" b="1" dirty="0">
                <a:solidFill>
                  <a:srgbClr val="000000"/>
                </a:solidFill>
                <a:latin typeface="Arial"/>
              </a:rPr>
              <a:t>cortex</a:t>
            </a:r>
          </a:p>
          <a:p>
            <a:pPr defTabSz="914400">
              <a:lnSpc>
                <a:spcPts val="1100"/>
              </a:lnSpc>
              <a:defRPr/>
            </a:pPr>
            <a:r>
              <a:rPr lang="en-US" sz="931" b="1" dirty="0">
                <a:solidFill>
                  <a:srgbClr val="000000"/>
                </a:solidFill>
                <a:latin typeface="Arial"/>
              </a:rPr>
              <a:t>(left ear)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69300" y="5111801"/>
            <a:ext cx="713337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lnSpc>
                <a:spcPts val="1000"/>
              </a:lnSpc>
              <a:defRPr/>
            </a:pPr>
            <a:r>
              <a:rPr lang="en-US" sz="931" b="1" dirty="0">
                <a:solidFill>
                  <a:srgbClr val="000000"/>
                </a:solidFill>
                <a:latin typeface="Arial"/>
              </a:rPr>
              <a:t>Spatial</a:t>
            </a:r>
          </a:p>
          <a:p>
            <a:pPr defTabSz="914400">
              <a:lnSpc>
                <a:spcPts val="1000"/>
              </a:lnSpc>
              <a:defRPr/>
            </a:pPr>
            <a:r>
              <a:rPr lang="en-US" sz="931" b="1" dirty="0">
                <a:solidFill>
                  <a:srgbClr val="000000"/>
                </a:solidFill>
                <a:latin typeface="Arial"/>
              </a:rPr>
              <a:t>visualization</a:t>
            </a:r>
          </a:p>
          <a:p>
            <a:pPr defTabSz="914400">
              <a:lnSpc>
                <a:spcPts val="1000"/>
              </a:lnSpc>
              <a:defRPr/>
            </a:pPr>
            <a:r>
              <a:rPr lang="en-US" sz="931" b="1" dirty="0">
                <a:solidFill>
                  <a:srgbClr val="000000"/>
                </a:solidFill>
                <a:latin typeface="Arial"/>
              </a:rPr>
              <a:t>and analysis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41771" y="4461722"/>
            <a:ext cx="556242" cy="42319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 defTabSz="914400">
              <a:lnSpc>
                <a:spcPts val="1050"/>
              </a:lnSpc>
              <a:defRPr/>
            </a:pPr>
            <a:r>
              <a:rPr lang="en-US" sz="931" b="1" dirty="0">
                <a:solidFill>
                  <a:srgbClr val="000000"/>
                </a:solidFill>
                <a:latin typeface="Arial"/>
              </a:rPr>
              <a:t>Auditory</a:t>
            </a:r>
          </a:p>
          <a:p>
            <a:pPr algn="ctr" defTabSz="914400">
              <a:lnSpc>
                <a:spcPts val="1050"/>
              </a:lnSpc>
              <a:defRPr/>
            </a:pPr>
            <a:r>
              <a:rPr lang="en-US" sz="931" b="1" dirty="0">
                <a:solidFill>
                  <a:srgbClr val="000000"/>
                </a:solidFill>
                <a:latin typeface="Arial"/>
              </a:rPr>
              <a:t>    cortex</a:t>
            </a:r>
          </a:p>
          <a:p>
            <a:pPr algn="r" defTabSz="914400">
              <a:lnSpc>
                <a:spcPts val="1050"/>
              </a:lnSpc>
              <a:defRPr/>
            </a:pPr>
            <a:r>
              <a:rPr lang="en-US" sz="931" b="1" dirty="0">
                <a:solidFill>
                  <a:srgbClr val="000000"/>
                </a:solidFill>
                <a:latin typeface="Arial"/>
              </a:rPr>
              <a:t>(right ear)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93796" y="5110215"/>
            <a:ext cx="803104" cy="8079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 defTabSz="914400">
              <a:lnSpc>
                <a:spcPts val="1100"/>
              </a:lnSpc>
              <a:defRPr/>
            </a:pPr>
            <a:r>
              <a:rPr lang="en-US" sz="931" b="1" dirty="0">
                <a:solidFill>
                  <a:srgbClr val="000000"/>
                </a:solidFill>
                <a:latin typeface="Arial"/>
              </a:rPr>
              <a:t>General</a:t>
            </a:r>
          </a:p>
          <a:p>
            <a:pPr algn="r" defTabSz="914400">
              <a:lnSpc>
                <a:spcPts val="1100"/>
              </a:lnSpc>
              <a:defRPr/>
            </a:pPr>
            <a:r>
              <a:rPr lang="en-US" sz="931" b="1" dirty="0">
                <a:solidFill>
                  <a:srgbClr val="000000"/>
                </a:solidFill>
                <a:latin typeface="Arial"/>
              </a:rPr>
              <a:t>interpretive</a:t>
            </a:r>
          </a:p>
          <a:p>
            <a:pPr algn="r" defTabSz="914400">
              <a:lnSpc>
                <a:spcPts val="1100"/>
              </a:lnSpc>
              <a:defRPr/>
            </a:pPr>
            <a:r>
              <a:rPr lang="en-US" sz="931" b="1" dirty="0">
                <a:solidFill>
                  <a:srgbClr val="000000"/>
                </a:solidFill>
                <a:latin typeface="Arial"/>
              </a:rPr>
              <a:t>center</a:t>
            </a:r>
          </a:p>
          <a:p>
            <a:pPr algn="r" defTabSz="914400">
              <a:lnSpc>
                <a:spcPts val="1000"/>
              </a:lnSpc>
              <a:defRPr/>
            </a:pPr>
            <a:r>
              <a:rPr lang="en-US" sz="931" b="1" dirty="0">
                <a:solidFill>
                  <a:srgbClr val="000000"/>
                </a:solidFill>
                <a:latin typeface="Arial"/>
              </a:rPr>
              <a:t>(language and</a:t>
            </a:r>
          </a:p>
          <a:p>
            <a:pPr algn="r" defTabSz="914400">
              <a:lnSpc>
                <a:spcPts val="1000"/>
              </a:lnSpc>
              <a:defRPr/>
            </a:pPr>
            <a:r>
              <a:rPr lang="en-US" sz="931" b="1" dirty="0">
                <a:solidFill>
                  <a:srgbClr val="000000"/>
                </a:solidFill>
                <a:latin typeface="Arial"/>
              </a:rPr>
              <a:t>mathematical</a:t>
            </a:r>
          </a:p>
          <a:p>
            <a:pPr algn="r" defTabSz="914400">
              <a:lnSpc>
                <a:spcPts val="1000"/>
              </a:lnSpc>
              <a:defRPr/>
            </a:pPr>
            <a:r>
              <a:rPr lang="en-US" sz="931" b="1" dirty="0">
                <a:solidFill>
                  <a:srgbClr val="000000"/>
                </a:solidFill>
                <a:latin typeface="Arial"/>
              </a:rPr>
              <a:t>calculation)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57156" y="6064301"/>
            <a:ext cx="1093248" cy="28648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 defTabSz="914400">
              <a:defRPr/>
            </a:pPr>
            <a:r>
              <a:rPr lang="en-US" sz="931" b="1">
                <a:solidFill>
                  <a:srgbClr val="000000"/>
                </a:solidFill>
                <a:latin typeface="Arial"/>
              </a:rPr>
              <a:t>Visual cortex</a:t>
            </a:r>
          </a:p>
          <a:p>
            <a:pPr algn="r" defTabSz="914400">
              <a:defRPr/>
            </a:pPr>
            <a:r>
              <a:rPr lang="en-US" sz="931" b="1">
                <a:solidFill>
                  <a:srgbClr val="000000"/>
                </a:solidFill>
                <a:latin typeface="Arial"/>
              </a:rPr>
              <a:t>(right visual field)</a:t>
            </a:r>
            <a:endParaRPr lang="en-US" sz="931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60946" y="6354813"/>
            <a:ext cx="883255" cy="28648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defTabSz="914400">
              <a:defRPr/>
            </a:pPr>
            <a:r>
              <a:rPr lang="en-US" sz="931" dirty="0">
                <a:solidFill>
                  <a:srgbClr val="000000"/>
                </a:solidFill>
                <a:latin typeface="Arial Black" pitchFamily="34" charset="0"/>
              </a:rPr>
              <a:t>LEFT</a:t>
            </a:r>
          </a:p>
          <a:p>
            <a:pPr algn="ctr" defTabSz="914400">
              <a:defRPr/>
            </a:pPr>
            <a:r>
              <a:rPr lang="en-US" sz="931" dirty="0">
                <a:solidFill>
                  <a:srgbClr val="000000"/>
                </a:solidFill>
                <a:latin typeface="Arial Black" pitchFamily="34" charset="0"/>
              </a:rPr>
              <a:t>HEMISPHERE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00987" y="6073826"/>
            <a:ext cx="908903" cy="28648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931" b="1">
                <a:solidFill>
                  <a:srgbClr val="000000"/>
                </a:solidFill>
                <a:latin typeface="Arial"/>
              </a:rPr>
              <a:t>Visual cortex</a:t>
            </a:r>
          </a:p>
          <a:p>
            <a:pPr defTabSz="914400">
              <a:defRPr/>
            </a:pPr>
            <a:r>
              <a:rPr lang="en-US" sz="931" b="1">
                <a:solidFill>
                  <a:srgbClr val="000000"/>
                </a:solidFill>
                <a:latin typeface="Arial"/>
              </a:rPr>
              <a:t>(left visual field)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55560" y="6352432"/>
            <a:ext cx="883255" cy="28648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defTabSz="914400">
              <a:defRPr/>
            </a:pPr>
            <a:r>
              <a:rPr lang="en-US" sz="931" dirty="0">
                <a:solidFill>
                  <a:srgbClr val="000000"/>
                </a:solidFill>
                <a:latin typeface="Arial Black" pitchFamily="34" charset="0"/>
              </a:rPr>
              <a:t>RIGHT</a:t>
            </a:r>
          </a:p>
          <a:p>
            <a:pPr algn="ctr" defTabSz="914400">
              <a:defRPr/>
            </a:pPr>
            <a:r>
              <a:rPr lang="en-US" sz="931" dirty="0">
                <a:solidFill>
                  <a:srgbClr val="000000"/>
                </a:solidFill>
                <a:latin typeface="Arial Black" pitchFamily="34" charset="0"/>
              </a:rPr>
              <a:t>HEMISPHERE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07256" y="4866595"/>
            <a:ext cx="1117294" cy="12003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sz="780" dirty="0">
                <a:solidFill>
                  <a:srgbClr val="000000"/>
                </a:solidFill>
                <a:latin typeface="Arial Black" pitchFamily="34" charset="0"/>
              </a:rPr>
              <a:t>FIGURE QUESTIONS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85031" y="5041951"/>
            <a:ext cx="1790234" cy="44864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128016" indent="-128016" defTabSz="914400">
              <a:lnSpc>
                <a:spcPts val="1200"/>
              </a:lnSpc>
              <a:defRPr/>
            </a:pPr>
            <a:r>
              <a:rPr lang="en-US" sz="873" b="1" dirty="0">
                <a:solidFill>
                  <a:srgbClr val="000000"/>
                </a:solidFill>
                <a:latin typeface="Arial"/>
              </a:rPr>
              <a:t>1. What would a person see if a</a:t>
            </a:r>
            <a:br>
              <a:rPr lang="en-US" sz="873" b="1" dirty="0">
                <a:solidFill>
                  <a:srgbClr val="000000"/>
                </a:solidFill>
                <a:latin typeface="Arial"/>
              </a:rPr>
            </a:br>
            <a:r>
              <a:rPr lang="en-US" sz="873" b="1" dirty="0">
                <a:solidFill>
                  <a:srgbClr val="000000"/>
                </a:solidFill>
                <a:latin typeface="Arial"/>
              </a:rPr>
              <a:t>stroke destroyed all function in</a:t>
            </a:r>
            <a:br>
              <a:rPr lang="en-US" sz="873" b="1" dirty="0">
                <a:solidFill>
                  <a:srgbClr val="000000"/>
                </a:solidFill>
                <a:latin typeface="Arial"/>
              </a:rPr>
            </a:br>
            <a:r>
              <a:rPr lang="en-US" sz="873" b="1" dirty="0">
                <a:solidFill>
                  <a:srgbClr val="000000"/>
                </a:solidFill>
                <a:latin typeface="Arial"/>
              </a:rPr>
              <a:t>the right visual cortex?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88206" y="5503913"/>
            <a:ext cx="1933222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128016" indent="-128016" defTabSz="914400">
              <a:lnSpc>
                <a:spcPts val="1200"/>
              </a:lnSpc>
              <a:defRPr/>
            </a:pPr>
            <a:r>
              <a:rPr lang="en-US" sz="873" b="1" dirty="0">
                <a:solidFill>
                  <a:srgbClr val="000000"/>
                </a:solidFill>
                <a:latin typeface="Arial"/>
              </a:rPr>
              <a:t>2. What is the function of the corpus</a:t>
            </a:r>
            <a:br>
              <a:rPr lang="en-US" sz="873" b="1" dirty="0">
                <a:solidFill>
                  <a:srgbClr val="000000"/>
                </a:solidFill>
                <a:latin typeface="Arial"/>
              </a:rPr>
            </a:br>
            <a:r>
              <a:rPr lang="en-US" sz="873" b="1" dirty="0">
                <a:solidFill>
                  <a:srgbClr val="000000"/>
                </a:solidFill>
                <a:latin typeface="Arial"/>
              </a:rPr>
              <a:t>callosum?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5031" y="5816651"/>
            <a:ext cx="2104422" cy="6025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128016" indent="-128016" defTabSz="914400">
              <a:lnSpc>
                <a:spcPts val="1200"/>
              </a:lnSpc>
              <a:defRPr/>
            </a:pPr>
            <a:r>
              <a:rPr lang="en-US" sz="873" b="1" dirty="0">
                <a:solidFill>
                  <a:srgbClr val="000000"/>
                </a:solidFill>
                <a:latin typeface="Arial"/>
              </a:rPr>
              <a:t>3. Many famous artists, including</a:t>
            </a:r>
            <a:br>
              <a:rPr lang="en-US" sz="873" b="1" dirty="0">
                <a:solidFill>
                  <a:srgbClr val="000000"/>
                </a:solidFill>
                <a:latin typeface="Arial"/>
              </a:rPr>
            </a:br>
            <a:r>
              <a:rPr lang="en-US" sz="873" b="1" dirty="0">
                <a:solidFill>
                  <a:srgbClr val="000000"/>
                </a:solidFill>
                <a:latin typeface="Arial"/>
              </a:rPr>
              <a:t>Leonardo da Vinci and Michelangelo,</a:t>
            </a:r>
            <a:br>
              <a:rPr lang="en-US" sz="873" b="1" dirty="0">
                <a:solidFill>
                  <a:srgbClr val="000000"/>
                </a:solidFill>
                <a:latin typeface="Arial"/>
              </a:rPr>
            </a:br>
            <a:r>
              <a:rPr lang="en-US" sz="873" b="1" dirty="0">
                <a:solidFill>
                  <a:srgbClr val="000000"/>
                </a:solidFill>
                <a:latin typeface="Arial"/>
              </a:rPr>
              <a:t>were left-handed. How is this</a:t>
            </a:r>
            <a:br>
              <a:rPr lang="en-US" sz="873" b="1" dirty="0">
                <a:solidFill>
                  <a:srgbClr val="000000"/>
                </a:solidFill>
                <a:latin typeface="Arial"/>
              </a:rPr>
            </a:br>
            <a:r>
              <a:rPr lang="en-US" sz="873" b="1" dirty="0">
                <a:solidFill>
                  <a:srgbClr val="000000"/>
                </a:solidFill>
                <a:latin typeface="Arial"/>
              </a:rPr>
              <a:t>related to cerebral lateralization?</a:t>
            </a:r>
          </a:p>
        </p:txBody>
      </p:sp>
      <p:sp>
        <p:nvSpPr>
          <p:cNvPr id="43" name="Freeform 3"/>
          <p:cNvSpPr/>
          <p:nvPr/>
        </p:nvSpPr>
        <p:spPr>
          <a:xfrm>
            <a:off x="6721537" y="4051211"/>
            <a:ext cx="1109979" cy="22174"/>
          </a:xfrm>
          <a:custGeom>
            <a:avLst/>
            <a:gdLst>
              <a:gd name="connsiteX0" fmla="*/ 0 w 1109979"/>
              <a:gd name="connsiteY0" fmla="*/ 11087 h 22174"/>
              <a:gd name="connsiteX1" fmla="*/ 1109979 w 1109979"/>
              <a:gd name="connsiteY1" fmla="*/ 11087 h 221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09979" h="22174">
                <a:moveTo>
                  <a:pt x="0" y="11087"/>
                </a:moveTo>
                <a:lnTo>
                  <a:pt x="1109979" y="11087"/>
                </a:lnTo>
              </a:path>
            </a:pathLst>
          </a:custGeom>
          <a:ln w="12700">
            <a:miter lim="800000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6721537" y="4058602"/>
            <a:ext cx="1109979" cy="7391"/>
          </a:xfrm>
          <a:custGeom>
            <a:avLst/>
            <a:gdLst>
              <a:gd name="connsiteX0" fmla="*/ 0 w 1109979"/>
              <a:gd name="connsiteY0" fmla="*/ 3695 h 7391"/>
              <a:gd name="connsiteX1" fmla="*/ 1109979 w 1109979"/>
              <a:gd name="connsiteY1" fmla="*/ 3695 h 73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09979" h="7391">
                <a:moveTo>
                  <a:pt x="0" y="3695"/>
                </a:moveTo>
                <a:lnTo>
                  <a:pt x="1109979" y="3695"/>
                </a:lnTo>
              </a:path>
            </a:pathLst>
          </a:custGeom>
          <a:ln w="12700">
            <a:miter lim="800000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4043742" y="4021125"/>
            <a:ext cx="1050797" cy="7391"/>
          </a:xfrm>
          <a:custGeom>
            <a:avLst/>
            <a:gdLst>
              <a:gd name="connsiteX0" fmla="*/ 0 w 1050797"/>
              <a:gd name="connsiteY0" fmla="*/ 3695 h 7391"/>
              <a:gd name="connsiteX1" fmla="*/ 1050797 w 1050797"/>
              <a:gd name="connsiteY1" fmla="*/ 3695 h 73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50797" h="7391">
                <a:moveTo>
                  <a:pt x="0" y="3695"/>
                </a:moveTo>
                <a:lnTo>
                  <a:pt x="1050797" y="3695"/>
                </a:lnTo>
              </a:path>
            </a:pathLst>
          </a:custGeom>
          <a:ln w="12700">
            <a:miter lim="800000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4043742" y="3320364"/>
            <a:ext cx="688339" cy="22174"/>
          </a:xfrm>
          <a:custGeom>
            <a:avLst/>
            <a:gdLst>
              <a:gd name="connsiteX0" fmla="*/ 0 w 688339"/>
              <a:gd name="connsiteY0" fmla="*/ 11087 h 22174"/>
              <a:gd name="connsiteX1" fmla="*/ 688339 w 688339"/>
              <a:gd name="connsiteY1" fmla="*/ 11087 h 221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88339" h="22174">
                <a:moveTo>
                  <a:pt x="0" y="11087"/>
                </a:moveTo>
                <a:lnTo>
                  <a:pt x="688339" y="11087"/>
                </a:lnTo>
              </a:path>
            </a:pathLst>
          </a:custGeom>
          <a:ln w="12700">
            <a:miter lim="800000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4043742" y="3327756"/>
            <a:ext cx="688339" cy="7391"/>
          </a:xfrm>
          <a:custGeom>
            <a:avLst/>
            <a:gdLst>
              <a:gd name="connsiteX0" fmla="*/ 0 w 688339"/>
              <a:gd name="connsiteY0" fmla="*/ 3695 h 7391"/>
              <a:gd name="connsiteX1" fmla="*/ 688339 w 688339"/>
              <a:gd name="connsiteY1" fmla="*/ 3695 h 73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88339" h="7391">
                <a:moveTo>
                  <a:pt x="0" y="3695"/>
                </a:moveTo>
                <a:lnTo>
                  <a:pt x="688339" y="3695"/>
                </a:lnTo>
              </a:path>
            </a:pathLst>
          </a:custGeom>
          <a:ln w="12700">
            <a:miter lim="800000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4043742" y="5186705"/>
            <a:ext cx="614298" cy="22187"/>
          </a:xfrm>
          <a:custGeom>
            <a:avLst/>
            <a:gdLst>
              <a:gd name="connsiteX0" fmla="*/ 0 w 614298"/>
              <a:gd name="connsiteY0" fmla="*/ 11093 h 22187"/>
              <a:gd name="connsiteX1" fmla="*/ 614298 w 614298"/>
              <a:gd name="connsiteY1" fmla="*/ 11093 h 22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14298" h="22187">
                <a:moveTo>
                  <a:pt x="0" y="11093"/>
                </a:moveTo>
                <a:lnTo>
                  <a:pt x="614298" y="11093"/>
                </a:lnTo>
              </a:path>
            </a:pathLst>
          </a:custGeom>
          <a:ln w="12700">
            <a:miter lim="800000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9" name="Freeform 3"/>
          <p:cNvSpPr/>
          <p:nvPr/>
        </p:nvSpPr>
        <p:spPr>
          <a:xfrm>
            <a:off x="4043742" y="5194097"/>
            <a:ext cx="614298" cy="7391"/>
          </a:xfrm>
          <a:custGeom>
            <a:avLst/>
            <a:gdLst>
              <a:gd name="connsiteX0" fmla="*/ 0 w 614298"/>
              <a:gd name="connsiteY0" fmla="*/ 3695 h 7391"/>
              <a:gd name="connsiteX1" fmla="*/ 614298 w 614298"/>
              <a:gd name="connsiteY1" fmla="*/ 3695 h 73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14298" h="7391">
                <a:moveTo>
                  <a:pt x="0" y="3695"/>
                </a:moveTo>
                <a:lnTo>
                  <a:pt x="614298" y="3695"/>
                </a:lnTo>
              </a:path>
            </a:pathLst>
          </a:custGeom>
          <a:ln w="12700">
            <a:miter lim="800000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0" name="Freeform 3"/>
          <p:cNvSpPr/>
          <p:nvPr/>
        </p:nvSpPr>
        <p:spPr>
          <a:xfrm>
            <a:off x="4618798" y="6126315"/>
            <a:ext cx="836422" cy="22187"/>
          </a:xfrm>
          <a:custGeom>
            <a:avLst/>
            <a:gdLst>
              <a:gd name="connsiteX0" fmla="*/ 0 w 836422"/>
              <a:gd name="connsiteY0" fmla="*/ 11093 h 22187"/>
              <a:gd name="connsiteX1" fmla="*/ 836422 w 836422"/>
              <a:gd name="connsiteY1" fmla="*/ 11093 h 22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6422" h="22187">
                <a:moveTo>
                  <a:pt x="0" y="11093"/>
                </a:moveTo>
                <a:lnTo>
                  <a:pt x="836422" y="11093"/>
                </a:lnTo>
              </a:path>
            </a:pathLst>
          </a:custGeom>
          <a:ln w="12700">
            <a:miter lim="800000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1" name="Freeform 3"/>
          <p:cNvSpPr/>
          <p:nvPr/>
        </p:nvSpPr>
        <p:spPr>
          <a:xfrm>
            <a:off x="4618798" y="6133719"/>
            <a:ext cx="836422" cy="7391"/>
          </a:xfrm>
          <a:custGeom>
            <a:avLst/>
            <a:gdLst>
              <a:gd name="connsiteX0" fmla="*/ 0 w 836422"/>
              <a:gd name="connsiteY0" fmla="*/ 3695 h 7391"/>
              <a:gd name="connsiteX1" fmla="*/ 836422 w 836422"/>
              <a:gd name="connsiteY1" fmla="*/ 3695 h 73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6422" h="7391">
                <a:moveTo>
                  <a:pt x="0" y="3695"/>
                </a:moveTo>
                <a:lnTo>
                  <a:pt x="836422" y="3695"/>
                </a:lnTo>
              </a:path>
            </a:pathLst>
          </a:custGeom>
          <a:ln w="12700">
            <a:miter lim="800000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2" name="Freeform 3"/>
          <p:cNvSpPr/>
          <p:nvPr/>
        </p:nvSpPr>
        <p:spPr>
          <a:xfrm>
            <a:off x="4043742" y="4534014"/>
            <a:ext cx="156972" cy="22174"/>
          </a:xfrm>
          <a:custGeom>
            <a:avLst/>
            <a:gdLst>
              <a:gd name="connsiteX0" fmla="*/ 0 w 156972"/>
              <a:gd name="connsiteY0" fmla="*/ 11086 h 22174"/>
              <a:gd name="connsiteX1" fmla="*/ 156972 w 156972"/>
              <a:gd name="connsiteY1" fmla="*/ 11086 h 221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6972" h="22174">
                <a:moveTo>
                  <a:pt x="0" y="11086"/>
                </a:moveTo>
                <a:lnTo>
                  <a:pt x="156972" y="11086"/>
                </a:lnTo>
              </a:path>
            </a:pathLst>
          </a:custGeom>
          <a:ln w="12700">
            <a:miter lim="800000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3" name="Freeform 3"/>
          <p:cNvSpPr/>
          <p:nvPr/>
        </p:nvSpPr>
        <p:spPr>
          <a:xfrm>
            <a:off x="4043742" y="4541406"/>
            <a:ext cx="156972" cy="7391"/>
          </a:xfrm>
          <a:custGeom>
            <a:avLst/>
            <a:gdLst>
              <a:gd name="connsiteX0" fmla="*/ 0 w 156972"/>
              <a:gd name="connsiteY0" fmla="*/ 3695 h 7391"/>
              <a:gd name="connsiteX1" fmla="*/ 156972 w 156972"/>
              <a:gd name="connsiteY1" fmla="*/ 3695 h 73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6972" h="7391">
                <a:moveTo>
                  <a:pt x="0" y="3695"/>
                </a:moveTo>
                <a:lnTo>
                  <a:pt x="156972" y="3695"/>
                </a:lnTo>
              </a:path>
            </a:pathLst>
          </a:custGeom>
          <a:ln w="12700">
            <a:miter lim="800000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4" name="Freeform 3"/>
          <p:cNvSpPr/>
          <p:nvPr/>
        </p:nvSpPr>
        <p:spPr>
          <a:xfrm>
            <a:off x="6899082" y="5146383"/>
            <a:ext cx="932434" cy="22187"/>
          </a:xfrm>
          <a:custGeom>
            <a:avLst/>
            <a:gdLst>
              <a:gd name="connsiteX0" fmla="*/ 0 w 932434"/>
              <a:gd name="connsiteY0" fmla="*/ 11093 h 22187"/>
              <a:gd name="connsiteX1" fmla="*/ 932434 w 932434"/>
              <a:gd name="connsiteY1" fmla="*/ 11093 h 22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32434" h="22187">
                <a:moveTo>
                  <a:pt x="0" y="11093"/>
                </a:moveTo>
                <a:lnTo>
                  <a:pt x="932434" y="11093"/>
                </a:lnTo>
              </a:path>
            </a:pathLst>
          </a:custGeom>
          <a:ln w="12700">
            <a:miter lim="800000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5" name="Freeform 3"/>
          <p:cNvSpPr/>
          <p:nvPr/>
        </p:nvSpPr>
        <p:spPr>
          <a:xfrm>
            <a:off x="6899082" y="5153774"/>
            <a:ext cx="932434" cy="7404"/>
          </a:xfrm>
          <a:custGeom>
            <a:avLst/>
            <a:gdLst>
              <a:gd name="connsiteX0" fmla="*/ 0 w 932434"/>
              <a:gd name="connsiteY0" fmla="*/ 3702 h 7404"/>
              <a:gd name="connsiteX1" fmla="*/ 932434 w 932434"/>
              <a:gd name="connsiteY1" fmla="*/ 3702 h 74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32434" h="7404">
                <a:moveTo>
                  <a:pt x="0" y="3702"/>
                </a:moveTo>
                <a:lnTo>
                  <a:pt x="932434" y="3702"/>
                </a:lnTo>
              </a:path>
            </a:pathLst>
          </a:custGeom>
          <a:ln w="12700">
            <a:miter lim="800000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6" name="Freeform 3"/>
          <p:cNvSpPr/>
          <p:nvPr/>
        </p:nvSpPr>
        <p:spPr>
          <a:xfrm>
            <a:off x="6283513" y="6118415"/>
            <a:ext cx="1065657" cy="22187"/>
          </a:xfrm>
          <a:custGeom>
            <a:avLst/>
            <a:gdLst>
              <a:gd name="connsiteX0" fmla="*/ 0 w 1065657"/>
              <a:gd name="connsiteY0" fmla="*/ 11093 h 22187"/>
              <a:gd name="connsiteX1" fmla="*/ 1065657 w 1065657"/>
              <a:gd name="connsiteY1" fmla="*/ 11093 h 22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65657" h="22187">
                <a:moveTo>
                  <a:pt x="0" y="11093"/>
                </a:moveTo>
                <a:lnTo>
                  <a:pt x="1065657" y="11093"/>
                </a:lnTo>
              </a:path>
            </a:pathLst>
          </a:custGeom>
          <a:ln w="12700">
            <a:miter lim="800000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7" name="Freeform 3"/>
          <p:cNvSpPr/>
          <p:nvPr/>
        </p:nvSpPr>
        <p:spPr>
          <a:xfrm>
            <a:off x="6283513" y="6125807"/>
            <a:ext cx="1065657" cy="7404"/>
          </a:xfrm>
          <a:custGeom>
            <a:avLst/>
            <a:gdLst>
              <a:gd name="connsiteX0" fmla="*/ 0 w 1065657"/>
              <a:gd name="connsiteY0" fmla="*/ 3702 h 7404"/>
              <a:gd name="connsiteX1" fmla="*/ 1065657 w 1065657"/>
              <a:gd name="connsiteY1" fmla="*/ 3702 h 74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65657" h="7404">
                <a:moveTo>
                  <a:pt x="0" y="3702"/>
                </a:moveTo>
                <a:lnTo>
                  <a:pt x="1065657" y="3702"/>
                </a:lnTo>
              </a:path>
            </a:pathLst>
          </a:custGeom>
          <a:ln w="12700">
            <a:miter lim="800000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8" name="Freeform 3"/>
          <p:cNvSpPr/>
          <p:nvPr/>
        </p:nvSpPr>
        <p:spPr>
          <a:xfrm>
            <a:off x="7661210" y="4569663"/>
            <a:ext cx="170307" cy="22187"/>
          </a:xfrm>
          <a:custGeom>
            <a:avLst/>
            <a:gdLst>
              <a:gd name="connsiteX0" fmla="*/ 0 w 170307"/>
              <a:gd name="connsiteY0" fmla="*/ 11093 h 22187"/>
              <a:gd name="connsiteX1" fmla="*/ 170307 w 170307"/>
              <a:gd name="connsiteY1" fmla="*/ 11093 h 22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0307" h="22187">
                <a:moveTo>
                  <a:pt x="0" y="11093"/>
                </a:moveTo>
                <a:lnTo>
                  <a:pt x="170307" y="11093"/>
                </a:lnTo>
              </a:path>
            </a:pathLst>
          </a:custGeom>
          <a:ln w="12700">
            <a:miter lim="800000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9" name="Freeform 3"/>
          <p:cNvSpPr/>
          <p:nvPr/>
        </p:nvSpPr>
        <p:spPr>
          <a:xfrm>
            <a:off x="7661210" y="4577054"/>
            <a:ext cx="170307" cy="7391"/>
          </a:xfrm>
          <a:custGeom>
            <a:avLst/>
            <a:gdLst>
              <a:gd name="connsiteX0" fmla="*/ 0 w 170307"/>
              <a:gd name="connsiteY0" fmla="*/ 3695 h 7391"/>
              <a:gd name="connsiteX1" fmla="*/ 170307 w 170307"/>
              <a:gd name="connsiteY1" fmla="*/ 3695 h 73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0307" h="7391">
                <a:moveTo>
                  <a:pt x="0" y="3695"/>
                </a:moveTo>
                <a:lnTo>
                  <a:pt x="170307" y="3695"/>
                </a:lnTo>
              </a:path>
            </a:pathLst>
          </a:custGeom>
          <a:ln w="12700">
            <a:miter lim="800000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60" name="Group 59"/>
          <p:cNvGrpSpPr/>
          <p:nvPr/>
        </p:nvGrpSpPr>
        <p:grpSpPr>
          <a:xfrm rot="19259025">
            <a:off x="7187425" y="2333227"/>
            <a:ext cx="243244" cy="755283"/>
            <a:chOff x="6514160" y="2002243"/>
            <a:chExt cx="290970" cy="860729"/>
          </a:xfrm>
        </p:grpSpPr>
        <p:sp>
          <p:nvSpPr>
            <p:cNvPr id="61" name="Freeform 3"/>
            <p:cNvSpPr/>
            <p:nvPr/>
          </p:nvSpPr>
          <p:spPr>
            <a:xfrm>
              <a:off x="6514160" y="2002243"/>
              <a:ext cx="133845" cy="860729"/>
            </a:xfrm>
            <a:custGeom>
              <a:avLst/>
              <a:gdLst>
                <a:gd name="connsiteX0" fmla="*/ 6350 w 133845"/>
                <a:gd name="connsiteY0" fmla="*/ 6350 h 860729"/>
                <a:gd name="connsiteX1" fmla="*/ 127495 w 133845"/>
                <a:gd name="connsiteY1" fmla="*/ 6350 h 860729"/>
                <a:gd name="connsiteX2" fmla="*/ 127495 w 133845"/>
                <a:gd name="connsiteY2" fmla="*/ 854379 h 860729"/>
                <a:gd name="connsiteX3" fmla="*/ 6350 w 133845"/>
                <a:gd name="connsiteY3" fmla="*/ 854379 h 86072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33845" h="860729">
                  <a:moveTo>
                    <a:pt x="6350" y="6350"/>
                  </a:moveTo>
                  <a:lnTo>
                    <a:pt x="127495" y="6350"/>
                  </a:lnTo>
                  <a:lnTo>
                    <a:pt x="127495" y="854379"/>
                  </a:lnTo>
                  <a:lnTo>
                    <a:pt x="6350" y="854379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2" name="Freeform 3"/>
            <p:cNvSpPr/>
            <p:nvPr/>
          </p:nvSpPr>
          <p:spPr>
            <a:xfrm>
              <a:off x="6627485" y="2420194"/>
              <a:ext cx="177645" cy="52102"/>
            </a:xfrm>
            <a:custGeom>
              <a:avLst/>
              <a:gdLst>
                <a:gd name="connsiteX0" fmla="*/ 82054 w 88404"/>
                <a:gd name="connsiteY0" fmla="*/ 6350 h 20269"/>
                <a:gd name="connsiteX1" fmla="*/ 6350 w 88404"/>
                <a:gd name="connsiteY1" fmla="*/ 6350 h 2026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88404" h="20269">
                  <a:moveTo>
                    <a:pt x="82054" y="6350"/>
                  </a:moveTo>
                  <a:lnTo>
                    <a:pt x="6350" y="6350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 rot="13182998">
            <a:off x="4413955" y="2292122"/>
            <a:ext cx="243244" cy="755283"/>
            <a:chOff x="6514160" y="2002243"/>
            <a:chExt cx="290970" cy="860729"/>
          </a:xfrm>
        </p:grpSpPr>
        <p:sp>
          <p:nvSpPr>
            <p:cNvPr id="64" name="Freeform 3"/>
            <p:cNvSpPr/>
            <p:nvPr/>
          </p:nvSpPr>
          <p:spPr>
            <a:xfrm>
              <a:off x="6514160" y="2002243"/>
              <a:ext cx="133845" cy="860729"/>
            </a:xfrm>
            <a:custGeom>
              <a:avLst/>
              <a:gdLst>
                <a:gd name="connsiteX0" fmla="*/ 6350 w 133845"/>
                <a:gd name="connsiteY0" fmla="*/ 6350 h 860729"/>
                <a:gd name="connsiteX1" fmla="*/ 127495 w 133845"/>
                <a:gd name="connsiteY1" fmla="*/ 6350 h 860729"/>
                <a:gd name="connsiteX2" fmla="*/ 127495 w 133845"/>
                <a:gd name="connsiteY2" fmla="*/ 854379 h 860729"/>
                <a:gd name="connsiteX3" fmla="*/ 6350 w 133845"/>
                <a:gd name="connsiteY3" fmla="*/ 854379 h 86072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33845" h="860729">
                  <a:moveTo>
                    <a:pt x="6350" y="6350"/>
                  </a:moveTo>
                  <a:lnTo>
                    <a:pt x="127495" y="6350"/>
                  </a:lnTo>
                  <a:lnTo>
                    <a:pt x="127495" y="854379"/>
                  </a:lnTo>
                  <a:lnTo>
                    <a:pt x="6350" y="854379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5" name="Freeform 3"/>
            <p:cNvSpPr/>
            <p:nvPr/>
          </p:nvSpPr>
          <p:spPr>
            <a:xfrm>
              <a:off x="6627485" y="2420194"/>
              <a:ext cx="177645" cy="52102"/>
            </a:xfrm>
            <a:custGeom>
              <a:avLst/>
              <a:gdLst>
                <a:gd name="connsiteX0" fmla="*/ 82054 w 88404"/>
                <a:gd name="connsiteY0" fmla="*/ 6350 h 20269"/>
                <a:gd name="connsiteX1" fmla="*/ 6350 w 88404"/>
                <a:gd name="connsiteY1" fmla="*/ 6350 h 2026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88404" h="20269">
                  <a:moveTo>
                    <a:pt x="82054" y="6350"/>
                  </a:moveTo>
                  <a:lnTo>
                    <a:pt x="6350" y="6350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flipV="1">
            <a:off x="3124200" y="7085169"/>
            <a:ext cx="2895600" cy="169998"/>
          </a:xfrm>
        </p:spPr>
        <p:txBody>
          <a:bodyPr/>
          <a:lstStyle/>
          <a:p>
            <a:r>
              <a:rPr lang="en-US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20717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805553" y="762000"/>
            <a:ext cx="7010400" cy="609600"/>
          </a:xfrm>
        </p:spPr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The Cerebral Cortex</a:t>
            </a:r>
            <a:br>
              <a:rPr lang="en-US" dirty="0"/>
            </a:br>
            <a:endParaRPr lang="en-US" dirty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7010400" cy="4800600"/>
          </a:xfrm>
        </p:spPr>
        <p:txBody>
          <a:bodyPr/>
          <a:lstStyle/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Consists of right and left hemispheres, joined together by 300 million myelinated commissural fibers (Corpus Callosum)</a:t>
            </a:r>
          </a:p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Cerebral hemispheres show hemisphere specialization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The dominant hemisphere (left side of 90% of population) controls: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Voluntary movement using the dominant hand (right) and side of the body (primary motor area)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64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805553" y="762000"/>
            <a:ext cx="7010400" cy="609600"/>
          </a:xfrm>
        </p:spPr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The Cerebral Cortex</a:t>
            </a:r>
            <a:br>
              <a:rPr lang="en-US" dirty="0"/>
            </a:br>
            <a:endParaRPr lang="en-US" dirty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8800" y="914400"/>
            <a:ext cx="7010400" cy="5486400"/>
          </a:xfrm>
        </p:spPr>
        <p:txBody>
          <a:bodyPr/>
          <a:lstStyle/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Sensory discrimination on the dominant (right) side of the body (primary sensory area)</a:t>
            </a:r>
          </a:p>
          <a:p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Stereogenesis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using the dominant (right)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Mental construct through touch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Recognizing an object by feeling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Understanding of written and oral language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Wernicke’s Area is located </a:t>
            </a:r>
            <a:r>
              <a:rPr lang="en-US" sz="2800" u="sng" dirty="0">
                <a:latin typeface="Arial" charset="0"/>
                <a:ea typeface="Arial" charset="0"/>
                <a:cs typeface="Arial" charset="0"/>
              </a:rPr>
              <a:t>only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in the dominant hemisphere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53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805553" y="762000"/>
            <a:ext cx="7010400" cy="609600"/>
          </a:xfrm>
        </p:spPr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The Cerebral Cortex</a:t>
            </a:r>
            <a:br>
              <a:rPr lang="en-US" dirty="0"/>
            </a:br>
            <a:endParaRPr lang="en-US" dirty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7010400" cy="48006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Performance of Speech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Aphasia – inability to speak because of damage to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Brocca’s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Speech Center</a:t>
            </a:r>
          </a:p>
          <a:p>
            <a:pPr lvl="1"/>
            <a:r>
              <a:rPr lang="en-US" sz="2800" u="sng" dirty="0">
                <a:latin typeface="Arial" charset="0"/>
                <a:ea typeface="Arial" charset="0"/>
                <a:cs typeface="Arial" charset="0"/>
              </a:rPr>
              <a:t>Only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in the dominant hemisphere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Mathematical computations and analytic logic – only in dominant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Learned reflexes and behaviors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Driving a car, doing a task, performing a procedure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Only in dominant hemisphere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5763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805553" y="762000"/>
            <a:ext cx="7010400" cy="609600"/>
          </a:xfrm>
        </p:spPr>
        <p:txBody>
          <a:bodyPr/>
          <a:lstStyle/>
          <a:p>
            <a:br>
              <a:rPr lang="en-US" dirty="0"/>
            </a:br>
            <a:endParaRPr lang="en-US" dirty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8800" y="152400"/>
            <a:ext cx="7010400" cy="6248400"/>
          </a:xfrm>
        </p:spPr>
        <p:txBody>
          <a:bodyPr/>
          <a:lstStyle/>
          <a:p>
            <a:pPr marL="0" indent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The subordinate hemisphere (right side of 90% of population) controls: 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Voluntary movement using the weaker hand and weaker side of the body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Sensory discrimination on the weaker (left) side of the body</a:t>
            </a:r>
          </a:p>
          <a:p>
            <a:pPr lvl="1"/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Stereogenesis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using the weaker (left) hand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Spatial relations and tasks</a:t>
            </a:r>
          </a:p>
          <a:p>
            <a:pPr lvl="2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Drawing figures, etc.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Musical abilities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Sense of body posture and balance</a:t>
            </a:r>
          </a:p>
          <a:p>
            <a:pPr lvl="2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Example – dancer, surgeon, dentist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“Artis</a:t>
            </a:r>
            <a:r>
              <a:rPr lang="en-US" sz="2400" dirty="0"/>
              <a:t>tic” or intuitive thinking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03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Sensory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>
            <a:normAutofit/>
          </a:bodyPr>
          <a:lstStyle/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Integration of spinal reflexes</a:t>
            </a:r>
          </a:p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Primary somatic sensory cortex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Termination point of pathways from skin, musculoskeletal system, and viscera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Somatosensory pathways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Touch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Temperature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Pain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Itch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flipV="1">
            <a:off x="3124200" y="6721475"/>
            <a:ext cx="2895600" cy="5175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74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805553" y="685800"/>
            <a:ext cx="7010400" cy="1295400"/>
          </a:xfrm>
        </p:spPr>
        <p:txBody>
          <a:bodyPr/>
          <a:lstStyle/>
          <a:p>
            <a:pPr lvl="0"/>
            <a:r>
              <a:rPr lang="en-US" b="1" dirty="0">
                <a:latin typeface="Arial" charset="0"/>
                <a:ea typeface="Arial" charset="0"/>
                <a:cs typeface="Arial" charset="0"/>
              </a:rPr>
              <a:t>Other Cerebral Functions</a:t>
            </a:r>
            <a:br>
              <a:rPr lang="en-US" b="1" dirty="0">
                <a:latin typeface="Arial" charset="0"/>
                <a:ea typeface="Arial" charset="0"/>
                <a:cs typeface="Arial" charset="0"/>
              </a:rPr>
            </a:br>
            <a:br>
              <a:rPr lang="en-US" b="1" dirty="0">
                <a:latin typeface="Arial" charset="0"/>
                <a:ea typeface="Arial" charset="0"/>
                <a:cs typeface="Arial" charset="0"/>
              </a:rPr>
            </a:b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8800" y="1066800"/>
            <a:ext cx="7010400" cy="53340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Not localized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Involves activity throughout cerebrum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Consciousness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Awareness of the environment (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wakefulness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Sensations (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perceptions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Self awareness or self cognitions</a:t>
            </a:r>
          </a:p>
          <a:p>
            <a:pPr lvl="2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“aware that you are aware”</a:t>
            </a:r>
          </a:p>
          <a:p>
            <a:pPr lvl="2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“cognition”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Social behaviors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Moral and ethical values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029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805553" y="304800"/>
            <a:ext cx="7010400" cy="1066800"/>
          </a:xfrm>
        </p:spPr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Pathologies and Disorders of the Cerebral Cortex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8800" y="2057400"/>
            <a:ext cx="7010400" cy="4343400"/>
          </a:xfrm>
        </p:spPr>
        <p:txBody>
          <a:bodyPr/>
          <a:lstStyle/>
          <a:p>
            <a:pPr lvl="0"/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Viral encephalitis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Clinical manifestations depend on which area of the brain has been damaged</a:t>
            </a:r>
          </a:p>
          <a:p>
            <a:pPr lvl="0"/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Cerebral palsy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Usually damage to a motor area due to cerebral ischemia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852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805553" y="762000"/>
            <a:ext cx="7010400" cy="609600"/>
          </a:xfrm>
        </p:spPr>
        <p:txBody>
          <a:bodyPr/>
          <a:lstStyle/>
          <a:p>
            <a:br>
              <a:rPr lang="en-US" dirty="0"/>
            </a:br>
            <a:endParaRPr lang="en-US" dirty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8800" y="609600"/>
            <a:ext cx="7010400" cy="5791200"/>
          </a:xfrm>
        </p:spPr>
        <p:txBody>
          <a:bodyPr/>
          <a:lstStyle/>
          <a:p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Dyslexia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Inability to properly read or write words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Mistakes “b” for “d” when reading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Writes “was when wanted to write “saw”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Occurs in up to 15% of schoolchildren</a:t>
            </a:r>
          </a:p>
          <a:p>
            <a:pPr lvl="2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6 times more common in males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Hypothesis is a lack of cerebral dominance for understanding language</a:t>
            </a:r>
          </a:p>
          <a:p>
            <a:pPr lvl="0"/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Cretinism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Retarded brain and body development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Caused by a deficiency of thyroxin from birth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079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805553" y="762000"/>
            <a:ext cx="7010400" cy="609600"/>
          </a:xfrm>
        </p:spPr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Reading with Dyslexia</a:t>
            </a:r>
            <a:br>
              <a:rPr lang="en-US" dirty="0"/>
            </a:br>
            <a:endParaRPr lang="en-US" dirty="0">
              <a:latin typeface="Tahoma" pitchFamily="112" charset="0"/>
              <a:cs typeface="Tahoma" pitchFamily="112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67725"/>
            <a:ext cx="6413500" cy="4098157"/>
          </a:xfrm>
        </p:spPr>
      </p:pic>
    </p:spTree>
    <p:extLst>
      <p:ext uri="{BB962C8B-B14F-4D97-AF65-F5344CB8AC3E}">
        <p14:creationId xmlns:p14="http://schemas.microsoft.com/office/powerpoint/2010/main" val="5617179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805553" y="762000"/>
            <a:ext cx="7010400" cy="609600"/>
          </a:xfrm>
        </p:spPr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The Medulla Oblongata</a:t>
            </a:r>
            <a:br>
              <a:rPr lang="en-US" dirty="0"/>
            </a:br>
            <a:endParaRPr lang="en-US" dirty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7010400" cy="4800600"/>
          </a:xfrm>
        </p:spPr>
        <p:txBody>
          <a:bodyPr/>
          <a:lstStyle/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2964"/>
            <a:ext cx="7543800" cy="665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922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805553" y="762000"/>
            <a:ext cx="7010400" cy="609600"/>
          </a:xfrm>
        </p:spPr>
        <p:txBody>
          <a:bodyPr/>
          <a:lstStyle/>
          <a:p>
            <a:endParaRPr lang="en-US" dirty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7010400" cy="4800600"/>
          </a:xfrm>
        </p:spPr>
        <p:txBody>
          <a:bodyPr/>
          <a:lstStyle/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857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805553" y="762000"/>
            <a:ext cx="7010400" cy="609600"/>
          </a:xfrm>
        </p:spPr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CVA </a:t>
            </a:r>
            <a:br>
              <a:rPr lang="en-US" b="1" dirty="0">
                <a:latin typeface="Arial" charset="0"/>
                <a:ea typeface="Arial" charset="0"/>
                <a:cs typeface="Arial" charset="0"/>
              </a:rPr>
            </a:br>
            <a:r>
              <a:rPr lang="en-US" b="1" dirty="0">
                <a:latin typeface="Arial" charset="0"/>
                <a:ea typeface="Arial" charset="0"/>
                <a:cs typeface="Arial" charset="0"/>
              </a:rPr>
              <a:t>Cerebral Vascular Accident</a:t>
            </a:r>
            <a:br>
              <a:rPr lang="en-US" dirty="0"/>
            </a:br>
            <a:endParaRPr lang="en-US" dirty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7010400" cy="4800600"/>
          </a:xfrm>
        </p:spPr>
        <p:txBody>
          <a:bodyPr/>
          <a:lstStyle/>
          <a:p>
            <a:pPr lvl="0"/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CVA – cerebral vascular accident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Etiology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Cerebral thrombus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Cerebral hemorrhage</a:t>
            </a:r>
          </a:p>
          <a:p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Decreased cerebral blood flow &gt;&gt;&gt;&gt;&gt; cerebral ischemia  (lack of O2) &gt;&gt;&gt;&gt;&gt; </a:t>
            </a:r>
          </a:p>
          <a:p>
            <a:pPr marL="0" indent="0">
              <a:buNone/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  cerebral infarction(death of brain cells)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9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7010400" cy="4800600"/>
          </a:xfrm>
        </p:spPr>
        <p:txBody>
          <a:bodyPr/>
          <a:lstStyle/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Clinical symptoms may include aphasia, limb paralysis or death</a:t>
            </a:r>
          </a:p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Neuroplasticity of the cerebral cortex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Capacity of the brain to learn new tasks and compensate for the loss of damaged brain areas</a:t>
            </a:r>
          </a:p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Two pairs of arteries carrying O2 to the brain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Right and left internal carotid arteries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Right and left vertebral arteries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0800" y="609600"/>
            <a:ext cx="4876800" cy="808038"/>
          </a:xfrm>
        </p:spPr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CVA</a:t>
            </a:r>
          </a:p>
        </p:txBody>
      </p:sp>
    </p:spTree>
    <p:extLst>
      <p:ext uri="{BB962C8B-B14F-4D97-AF65-F5344CB8AC3E}">
        <p14:creationId xmlns:p14="http://schemas.microsoft.com/office/powerpoint/2010/main" val="6554953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805553" y="762000"/>
            <a:ext cx="7010400" cy="609600"/>
          </a:xfrm>
        </p:spPr>
        <p:txBody>
          <a:bodyPr/>
          <a:lstStyle/>
          <a:p>
            <a:br>
              <a:rPr lang="en-US" dirty="0"/>
            </a:br>
            <a:endParaRPr lang="en-US" dirty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7010400" cy="4800600"/>
          </a:xfrm>
        </p:spPr>
        <p:txBody>
          <a:bodyPr/>
          <a:lstStyle/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602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94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533400"/>
            <a:ext cx="2895600" cy="808038"/>
          </a:xfrm>
        </p:spPr>
        <p:txBody>
          <a:bodyPr/>
          <a:lstStyle/>
          <a:p>
            <a:r>
              <a:rPr lang="en-US" sz="3400" b="1" dirty="0"/>
              <a:t>Sensory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7515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Body position</a:t>
            </a:r>
          </a:p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Special senses have devoted regions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Visual cortex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Auditory cortex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Olfactory cortex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Gustatory cortex</a:t>
            </a:r>
          </a:p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Neural pathways extend from sensory areas to association areas, which integrate stimuli into perception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9484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805553" y="381000"/>
            <a:ext cx="7010400" cy="990600"/>
          </a:xfrm>
        </p:spPr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The Cerebellum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(“little brain”)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8800" y="1371600"/>
            <a:ext cx="7010400" cy="5029200"/>
          </a:xfrm>
        </p:spPr>
        <p:txBody>
          <a:bodyPr/>
          <a:lstStyle/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Located on the dorsal surface of the brainstem</a:t>
            </a:r>
          </a:p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Functions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Unconsciously maintains body posture and balance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Unconsciously coordinates voluntary motor activity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Unconsciously modulates “set point” of muscle spindles to maintain some degree of muscle tonus (partial contraction)  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553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805553" y="762000"/>
            <a:ext cx="7010400" cy="609600"/>
          </a:xfrm>
        </p:spPr>
        <p:txBody>
          <a:bodyPr/>
          <a:lstStyle/>
          <a:p>
            <a:br>
              <a:rPr lang="en-US" dirty="0"/>
            </a:br>
            <a:endParaRPr lang="en-US" dirty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8800" y="228600"/>
            <a:ext cx="7010400" cy="6172200"/>
          </a:xfrm>
        </p:spPr>
        <p:txBody>
          <a:bodyPr/>
          <a:lstStyle/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Inputs and Outputs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cerebellum receives kinesthetic and proprioceptive information. 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It evaluates it and subconsciously activates skeletal muscles to maintain posture and balance and coordinate skeletal muscular movements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.  </a:t>
            </a:r>
          </a:p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Clinical symptoms associated with cerebellar lesions (injuries)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Cerebellar ataxia – loss of coordination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Dysarthria – hesitating and slurred speech</a:t>
            </a:r>
          </a:p>
          <a:p>
            <a:pPr lvl="1"/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Hypotonia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– (muscle flaccidity) decreased muscle resistance to stretch “limp”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Decomposition of voluntary movements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5535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805553" y="762000"/>
            <a:ext cx="7010400" cy="609600"/>
          </a:xfrm>
        </p:spPr>
        <p:txBody>
          <a:bodyPr/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b="1" dirty="0">
                <a:latin typeface="Arial" charset="0"/>
                <a:ea typeface="Arial" charset="0"/>
                <a:cs typeface="Arial" charset="0"/>
              </a:rPr>
              <a:t>Basal Nuclei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000" b="1" dirty="0" err="1">
                <a:latin typeface="Arial" charset="0"/>
                <a:ea typeface="Arial" charset="0"/>
                <a:cs typeface="Arial" charset="0"/>
              </a:rPr>
              <a:t>Subcorticol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 Nuclei)</a:t>
            </a:r>
            <a:br>
              <a:rPr lang="en-US" sz="2000" dirty="0">
                <a:latin typeface="Arial" charset="0"/>
                <a:ea typeface="Arial" charset="0"/>
                <a:cs typeface="Arial" charset="0"/>
              </a:rPr>
            </a:b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7010400" cy="4800600"/>
          </a:xfrm>
        </p:spPr>
        <p:txBody>
          <a:bodyPr/>
          <a:lstStyle/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Located very deep within the white matter of each cerebral hemisphere</a:t>
            </a:r>
          </a:p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Exerts primarily an inhibitory influence on the somatic motor neurons (via extrapyramidal tracts)</a:t>
            </a:r>
          </a:p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Functions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Generation of mannerisms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Stretching, tics and twitches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05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805553" y="762000"/>
            <a:ext cx="7010400" cy="609600"/>
          </a:xfrm>
        </p:spPr>
        <p:txBody>
          <a:bodyPr/>
          <a:lstStyle/>
          <a:p>
            <a:br>
              <a:rPr lang="en-US" dirty="0"/>
            </a:br>
            <a:endParaRPr lang="en-US" dirty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8800" y="304800"/>
            <a:ext cx="7010400" cy="6096000"/>
          </a:xfrm>
        </p:spPr>
        <p:txBody>
          <a:bodyPr/>
          <a:lstStyle/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Clinical symptoms associated with basal ganglia lesion (injuries)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Resting muscle tremors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Hypertonia (muscle rigidity)</a:t>
            </a:r>
          </a:p>
          <a:p>
            <a:pPr lvl="2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Increased muscle resistance to stretch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Delay in initiating movement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Example – Parkinson’s Disease (“paralysis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agitans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”)</a:t>
            </a:r>
          </a:p>
          <a:p>
            <a:pPr lvl="2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2400" baseline="30000" dirty="0">
                <a:latin typeface="Arial" charset="0"/>
                <a:ea typeface="Arial" charset="0"/>
                <a:cs typeface="Arial" charset="0"/>
              </a:rPr>
              <a:t>st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discovered in 1817 by Dr. James Parkinson</a:t>
            </a:r>
          </a:p>
          <a:p>
            <a:pPr lvl="2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Associated with decreased dopamine in the basal ganglia</a:t>
            </a:r>
          </a:p>
          <a:p>
            <a:pPr lvl="2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Treatment:  L-Dopa &gt;&gt;&gt;&gt; increases dopamine level in brain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538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1"/>
          <p:cNvSpPr>
            <a:spLocks noGrp="1"/>
          </p:cNvSpPr>
          <p:nvPr>
            <p:ph idx="1"/>
          </p:nvPr>
        </p:nvSpPr>
        <p:spPr>
          <a:xfrm>
            <a:off x="152400" y="533400"/>
            <a:ext cx="8763000" cy="5592763"/>
          </a:xfrm>
        </p:spPr>
        <p:txBody>
          <a:bodyPr/>
          <a:lstStyle/>
          <a:p>
            <a:pPr lvl="2" eaLnBrk="1" hangingPunct="1">
              <a:buFont typeface="Wingdings" charset="2"/>
              <a:buChar char="§"/>
            </a:pPr>
            <a:endParaRPr lang="en-US" altLang="en-US" dirty="0">
              <a:latin typeface="Arial" charset="0"/>
              <a:ea typeface="Arial" charset="0"/>
              <a:cs typeface="Arial" charset="0"/>
              <a:hlinkClick r:id="rId2"/>
            </a:endParaRPr>
          </a:p>
          <a:p>
            <a:pPr lvl="2" eaLnBrk="1" hangingPunct="1">
              <a:buFont typeface="Wingdings" charset="2"/>
              <a:buChar char="§"/>
            </a:pPr>
            <a:endParaRPr lang="en-US" altLang="en-US" dirty="0">
              <a:latin typeface="Arial" charset="0"/>
              <a:ea typeface="Arial" charset="0"/>
              <a:cs typeface="Arial" charset="0"/>
              <a:hlinkClick r:id="rId2"/>
            </a:endParaRPr>
          </a:p>
          <a:p>
            <a:pPr lvl="2" eaLnBrk="1" hangingPunct="1">
              <a:buFont typeface="Wingdings" charset="2"/>
              <a:buChar char="§"/>
            </a:pPr>
            <a:endParaRPr lang="en-US" altLang="en-US" dirty="0">
              <a:latin typeface="Arial" charset="0"/>
              <a:ea typeface="Arial" charset="0"/>
              <a:cs typeface="Arial" charset="0"/>
              <a:hlinkClick r:id="rId2"/>
            </a:endParaRPr>
          </a:p>
          <a:p>
            <a:pPr lvl="2" eaLnBrk="1" hangingPunct="1">
              <a:buFont typeface="Wingdings" charset="2"/>
              <a:buChar char="§"/>
            </a:pPr>
            <a:endParaRPr lang="en-US" altLang="en-US" dirty="0">
              <a:latin typeface="Arial" charset="0"/>
              <a:ea typeface="Arial" charset="0"/>
              <a:cs typeface="Arial" charset="0"/>
              <a:hlinkClick r:id="rId2"/>
            </a:endParaRPr>
          </a:p>
          <a:p>
            <a:pPr lvl="2" eaLnBrk="1" hangingPunct="1">
              <a:buFont typeface="Wingdings" charset="2"/>
              <a:buChar char="§"/>
            </a:pPr>
            <a:endParaRPr lang="en-US" altLang="en-US" dirty="0">
              <a:latin typeface="Arial" charset="0"/>
              <a:ea typeface="Arial" charset="0"/>
              <a:cs typeface="Arial" charset="0"/>
              <a:hlinkClick r:id="rId2"/>
            </a:endParaRPr>
          </a:p>
          <a:p>
            <a:pPr lvl="2" eaLnBrk="1" hangingPunct="1">
              <a:buFont typeface="Wingdings" charset="2"/>
              <a:buChar char="§"/>
            </a:pPr>
            <a:endParaRPr lang="en-US" altLang="en-US" dirty="0">
              <a:latin typeface="Arial" charset="0"/>
              <a:ea typeface="Arial" charset="0"/>
              <a:cs typeface="Arial" charset="0"/>
              <a:hlinkClick r:id="rId2"/>
            </a:endParaRPr>
          </a:p>
          <a:p>
            <a:pPr marL="914400" lvl="2" indent="0" eaLnBrk="1" hangingPunct="1">
              <a:buNone/>
            </a:pPr>
            <a:endParaRPr lang="en-US" altLang="en-US" dirty="0">
              <a:latin typeface="Arial" charset="0"/>
              <a:ea typeface="Arial" charset="0"/>
              <a:cs typeface="Arial" charset="0"/>
              <a:hlinkClick r:id="rId2"/>
            </a:endParaRPr>
          </a:p>
          <a:p>
            <a:pPr lvl="2" eaLnBrk="1" hangingPunct="1">
              <a:buFont typeface="Wingdings" charset="2"/>
              <a:buChar char="§"/>
            </a:pPr>
            <a:endParaRPr lang="en-US" altLang="en-US" dirty="0">
              <a:latin typeface="Arial" charset="0"/>
              <a:ea typeface="Arial" charset="0"/>
              <a:cs typeface="Arial" charset="0"/>
              <a:hlinkClick r:id="rId2"/>
            </a:endParaRPr>
          </a:p>
          <a:p>
            <a:pPr lvl="2" eaLnBrk="1" hangingPunct="1">
              <a:buFont typeface="Wingdings" charset="2"/>
              <a:buChar char="§"/>
            </a:pPr>
            <a:endParaRPr lang="en-US" altLang="en-US" dirty="0">
              <a:latin typeface="Arial" charset="0"/>
              <a:ea typeface="Arial" charset="0"/>
              <a:cs typeface="Arial" charset="0"/>
              <a:hlinkClick r:id="rId2"/>
            </a:endParaRPr>
          </a:p>
          <a:p>
            <a:pPr lvl="2" eaLnBrk="1" hangingPunct="1">
              <a:buFont typeface="Wingdings" charset="2"/>
              <a:buChar char="§"/>
            </a:pPr>
            <a:endParaRPr lang="en-US" altLang="en-US" sz="3600" dirty="0">
              <a:latin typeface="Arial" charset="0"/>
              <a:ea typeface="Arial" charset="0"/>
              <a:cs typeface="Arial" charset="0"/>
              <a:hlinkClick r:id="rId2"/>
            </a:endParaRPr>
          </a:p>
          <a:p>
            <a:pPr marL="914400" lvl="2" indent="0" algn="ctr" eaLnBrk="1" hangingPunct="1">
              <a:buNone/>
            </a:pPr>
            <a:r>
              <a:rPr lang="en-US" altLang="en-US" sz="3200" dirty="0">
                <a:latin typeface="Arial" charset="0"/>
                <a:ea typeface="Arial" charset="0"/>
                <a:cs typeface="Arial" charset="0"/>
                <a:hlinkClick r:id="rId2"/>
              </a:rPr>
              <a:t>Progress and Promise in Parkinson's Disease</a:t>
            </a:r>
            <a:endParaRPr lang="en-US" altLang="en-US" sz="3200" dirty="0">
              <a:latin typeface="Arial" charset="0"/>
              <a:ea typeface="Arial" charset="0"/>
              <a:cs typeface="Arial" charset="0"/>
            </a:endParaRPr>
          </a:p>
          <a:p>
            <a:pPr lvl="1" eaLnBrk="1" hangingPunct="1"/>
            <a:endParaRPr lang="en-US" alt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-685800"/>
            <a:ext cx="7467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254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86761-CF90-3542-542E-3AC70016B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80BD21A-20B8-C6A6-7AF0-2489D7B4C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</p:spPr>
      </p:pic>
    </p:spTree>
    <p:extLst>
      <p:ext uri="{BB962C8B-B14F-4D97-AF65-F5344CB8AC3E}">
        <p14:creationId xmlns:p14="http://schemas.microsoft.com/office/powerpoint/2010/main" val="9009597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805553" y="762000"/>
            <a:ext cx="7010400" cy="609600"/>
          </a:xfrm>
        </p:spPr>
        <p:txBody>
          <a:bodyPr/>
          <a:lstStyle/>
          <a:p>
            <a:r>
              <a:rPr lang="en-US" b="1" dirty="0"/>
              <a:t>The Limbic System</a:t>
            </a:r>
            <a:br>
              <a:rPr lang="en-US" dirty="0"/>
            </a:br>
            <a:endParaRPr lang="en-US" dirty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8800" y="1066800"/>
            <a:ext cx="7010400" cy="5334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 </a:t>
            </a:r>
            <a:endParaRPr lang="en-US" sz="1800" dirty="0"/>
          </a:p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Consists of a complex network of neurons in many associated areas of the brain including: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Olfactory bulbs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Parts of the cerebral cortex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Parts of the thalamus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Parts of the hypothalamus</a:t>
            </a:r>
          </a:p>
          <a:p>
            <a:pPr lvl="1"/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Amygdeloid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nucleus or amygdala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1742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8800" y="838200"/>
            <a:ext cx="7010400" cy="55626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Functions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Generations of emotions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Happiness, joy, and euphoria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Anger and rage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Anxiety, fear, and terror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Sadness and depression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Emotional state can affect the general level of alertness (via thalamus RAS)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722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805553" y="762000"/>
            <a:ext cx="7010400" cy="609600"/>
          </a:xfrm>
        </p:spPr>
        <p:txBody>
          <a:bodyPr/>
          <a:lstStyle/>
          <a:p>
            <a:br>
              <a:rPr lang="en-US" dirty="0"/>
            </a:br>
            <a:endParaRPr lang="en-US" dirty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8800" y="228600"/>
            <a:ext cx="7010400" cy="61722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Anxiety, Fear, Excitement, Anger &gt;&gt;&gt;&gt;&gt;&gt;&gt;&gt; increased level of alertness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Depression, sadness &gt;&gt;&gt;&gt;&gt;&gt;&gt;&gt;&gt;&gt;&gt; decreased level of alertness (sedation)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Motivation (Motivation causes passion)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Short term memory and learning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Motivation and passion are needed for learning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Sense of smell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Odors (like perfumes and aftershave) affect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Sensitivity to pain (pain is an emotion)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Sexual behavior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9560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805553" y="762000"/>
            <a:ext cx="7010400" cy="609600"/>
          </a:xfrm>
        </p:spPr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The Medulla Oblongata</a:t>
            </a:r>
            <a:br>
              <a:rPr lang="en-US" dirty="0"/>
            </a:br>
            <a:endParaRPr lang="en-US" dirty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7010400" cy="48006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Bbbbb</a:t>
            </a:r>
          </a:p>
          <a:p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Bbbbbb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Bbbbbb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1690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Motor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75150"/>
          </a:xfrm>
        </p:spPr>
        <p:txBody>
          <a:bodyPr>
            <a:normAutofit/>
          </a:bodyPr>
          <a:lstStyle/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Three major types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Skeletal muscle movement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Somatic motor division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Neuroendocrine signals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Hypothalamus and adrenal medulla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Visceral responses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Autonomic division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4775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805553" y="304800"/>
            <a:ext cx="7010400" cy="1066800"/>
          </a:xfrm>
        </p:spPr>
        <p:txBody>
          <a:bodyPr/>
          <a:lstStyle/>
          <a:p>
            <a:r>
              <a:rPr lang="en-US" b="1"/>
              <a:t>Limbic System - Clinical Considerations</a:t>
            </a:r>
            <a:endParaRPr lang="en-US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7010400" cy="4800600"/>
          </a:xfrm>
        </p:spPr>
        <p:txBody>
          <a:bodyPr/>
          <a:lstStyle/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Rabies – viral infection that damages the limbic system</a:t>
            </a:r>
          </a:p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Schizophrenia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Antisocial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Increased dopamine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Familial (genetic)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91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805553" y="762000"/>
            <a:ext cx="7010400" cy="609600"/>
          </a:xfrm>
        </p:spPr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The Medulla Oblongata</a:t>
            </a:r>
            <a:br>
              <a:rPr lang="en-US" dirty="0"/>
            </a:br>
            <a:endParaRPr lang="en-US" dirty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7010400" cy="4800600"/>
          </a:xfrm>
        </p:spPr>
        <p:txBody>
          <a:bodyPr/>
          <a:lstStyle/>
          <a:p>
            <a:pPr marL="0" indent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154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667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805553" y="762000"/>
            <a:ext cx="7010400" cy="609600"/>
          </a:xfrm>
        </p:spPr>
        <p:txBody>
          <a:bodyPr/>
          <a:lstStyle/>
          <a:p>
            <a:br>
              <a:rPr lang="en-US" dirty="0"/>
            </a:br>
            <a:endParaRPr lang="en-US" dirty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8800" y="533400"/>
            <a:ext cx="7010400" cy="5867400"/>
          </a:xfrm>
        </p:spPr>
        <p:txBody>
          <a:bodyPr/>
          <a:lstStyle/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Bipolar Mania and Depression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Mania (“Hyper”; Impulsive)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 form of aggression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Increased levels of norepinephrine and serotonin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Rx – lithium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Depression (“sad”; reclusive)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Increased catecholamine levels in the brain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Decreased norepinephrine and increased serotonin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Rx – use anti-depressants and ECS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2280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805553" y="762000"/>
            <a:ext cx="7010400" cy="609600"/>
          </a:xfrm>
        </p:spPr>
        <p:txBody>
          <a:bodyPr/>
          <a:lstStyle/>
          <a:p>
            <a:br>
              <a:rPr lang="en-US" dirty="0"/>
            </a:br>
            <a:endParaRPr lang="en-US" dirty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8800" y="457200"/>
            <a:ext cx="7010400" cy="5943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Case Study in Amygdala-Aggression:</a:t>
            </a:r>
          </a:p>
          <a:p>
            <a:pPr marL="0" indent="0">
              <a:buNone/>
            </a:pPr>
            <a:r>
              <a:rPr lang="en-US" sz="2800" dirty="0"/>
              <a:t>Charles Whitman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hlinkClick r:id="rId3"/>
              </a:rPr>
              <a:t>Charles Whitman Case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667000"/>
            <a:ext cx="73152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000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805553" y="228600"/>
            <a:ext cx="7010400" cy="1600200"/>
          </a:xfrm>
        </p:spPr>
        <p:txBody>
          <a:bodyPr/>
          <a:lstStyle/>
          <a:p>
            <a:r>
              <a:rPr lang="en-US" b="1"/>
              <a:t>The Hypothalamus</a:t>
            </a:r>
            <a:endParaRPr lang="en-US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8800" y="2209800"/>
            <a:ext cx="7010400" cy="4191000"/>
          </a:xfrm>
        </p:spPr>
        <p:txBody>
          <a:bodyPr/>
          <a:lstStyle/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Located just below the thalamus and the third ventricle</a:t>
            </a:r>
          </a:p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Linked to the pituitary gland by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Nerve fiber tracts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Profuse network of capillaries – (hypothalamic-pituitary portal system)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55263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805553" y="-304800"/>
            <a:ext cx="7010400" cy="45719"/>
          </a:xfrm>
        </p:spPr>
        <p:txBody>
          <a:bodyPr/>
          <a:lstStyle/>
          <a:p>
            <a:endParaRPr lang="en-US" dirty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8800" y="228600"/>
            <a:ext cx="7010400" cy="6172200"/>
          </a:xfrm>
        </p:spPr>
        <p:txBody>
          <a:bodyPr/>
          <a:lstStyle/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Functions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Visceral reflex centers</a:t>
            </a:r>
          </a:p>
          <a:p>
            <a:pPr lvl="2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Thermoregulatory reflex center</a:t>
            </a:r>
          </a:p>
          <a:p>
            <a:pPr lvl="2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Appetite / satiety reflex center</a:t>
            </a:r>
          </a:p>
          <a:p>
            <a:pPr lvl="2"/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Osmoregulatory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reflex center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Modulates activities of lower visceral reflex centers</a:t>
            </a:r>
          </a:p>
          <a:p>
            <a:pPr lvl="2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Cardiovascular reflex center </a:t>
            </a:r>
          </a:p>
          <a:p>
            <a:pPr marL="914400" lvl="2" indent="0"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 (blood pressure)  - in medulla</a:t>
            </a:r>
          </a:p>
          <a:p>
            <a:pPr lvl="2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Swelling and vomiting reflex center                   - in medulla</a:t>
            </a:r>
          </a:p>
          <a:p>
            <a:pPr lvl="2"/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Micturation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reflex center                                    - in spinal cord</a:t>
            </a:r>
          </a:p>
          <a:p>
            <a:pPr lvl="2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Defecation reflex center                                    - in spinal cord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9031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 flipV="1">
            <a:off x="1805553" y="-609600"/>
            <a:ext cx="7010400" cy="228600"/>
          </a:xfrm>
        </p:spPr>
        <p:txBody>
          <a:bodyPr/>
          <a:lstStyle/>
          <a:p>
            <a:endParaRPr lang="en-US" dirty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8800" y="762000"/>
            <a:ext cx="7010400" cy="5638800"/>
          </a:xfrm>
        </p:spPr>
        <p:txBody>
          <a:bodyPr/>
          <a:lstStyle/>
          <a:p>
            <a:r>
              <a:rPr lang="en-US" sz="2800" dirty="0"/>
              <a:t>Adjusts the activity of the various visceral organs to match the physical activity and energy requirements of the person</a:t>
            </a:r>
          </a:p>
          <a:p>
            <a:pPr lvl="1"/>
            <a:r>
              <a:rPr lang="en-US" sz="2800" dirty="0"/>
              <a:t>Via descending autonomic fiber tract and the autonomic motor neurons           </a:t>
            </a:r>
            <a:r>
              <a:rPr lang="en-US" sz="2800" b="1" dirty="0"/>
              <a:t>HOMEOSTASIS</a:t>
            </a:r>
            <a:endParaRPr lang="en-US" sz="2800" dirty="0"/>
          </a:p>
          <a:p>
            <a:r>
              <a:rPr lang="en-US" sz="2800" dirty="0"/>
              <a:t>Secretes two hormones</a:t>
            </a:r>
          </a:p>
          <a:p>
            <a:pPr lvl="1"/>
            <a:r>
              <a:rPr lang="en-US" sz="2800" dirty="0"/>
              <a:t>ADH – vasopressin</a:t>
            </a:r>
          </a:p>
          <a:p>
            <a:pPr lvl="1"/>
            <a:r>
              <a:rPr lang="en-US" sz="2800" dirty="0"/>
              <a:t>Oxytocin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4954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805553" y="762000"/>
            <a:ext cx="7010400" cy="609600"/>
          </a:xfrm>
        </p:spPr>
        <p:txBody>
          <a:bodyPr/>
          <a:lstStyle/>
          <a:p>
            <a:br>
              <a:rPr lang="en-US" dirty="0"/>
            </a:br>
            <a:endParaRPr lang="en-US" dirty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8800" y="381000"/>
            <a:ext cx="7010400" cy="6019800"/>
          </a:xfrm>
        </p:spPr>
        <p:txBody>
          <a:bodyPr/>
          <a:lstStyle/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Secretes releasing hormones that affect the anterior lobe of the pituitary</a:t>
            </a:r>
          </a:p>
          <a:p>
            <a:pPr lvl="2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These releasing hormones are carried by the anterior pituitary gland via the hypothalamic-pituitary portal veins</a:t>
            </a:r>
          </a:p>
          <a:p>
            <a:pPr lvl="2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Different releasing hormones stimulate the release of the anterior pituitary hormones.</a:t>
            </a:r>
          </a:p>
          <a:p>
            <a:pPr lvl="3"/>
            <a:r>
              <a:rPr lang="en-US" dirty="0">
                <a:latin typeface="Arial" charset="0"/>
                <a:ea typeface="Arial" charset="0"/>
                <a:cs typeface="Arial" charset="0"/>
              </a:rPr>
              <a:t>CRH –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Corticotropin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Releasing Hormone</a:t>
            </a:r>
          </a:p>
          <a:p>
            <a:pPr lvl="3"/>
            <a:r>
              <a:rPr lang="en-US" dirty="0">
                <a:latin typeface="Arial" charset="0"/>
                <a:ea typeface="Arial" charset="0"/>
                <a:cs typeface="Arial" charset="0"/>
              </a:rPr>
              <a:t>TRH –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Thyrotropin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Releasing Hormone</a:t>
            </a:r>
          </a:p>
          <a:p>
            <a:pPr lvl="3"/>
            <a:r>
              <a:rPr lang="en-US" dirty="0" err="1">
                <a:latin typeface="Arial" charset="0"/>
                <a:ea typeface="Arial" charset="0"/>
                <a:cs typeface="Arial" charset="0"/>
              </a:rPr>
              <a:t>GnRH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– Gonadotropin Releasing Hormone</a:t>
            </a:r>
          </a:p>
          <a:p>
            <a:pPr lvl="3"/>
            <a:r>
              <a:rPr lang="en-US" dirty="0">
                <a:latin typeface="Arial" charset="0"/>
                <a:ea typeface="Arial" charset="0"/>
                <a:cs typeface="Arial" charset="0"/>
              </a:rPr>
              <a:t>Growth Hormone Releasing Hormone</a:t>
            </a:r>
          </a:p>
          <a:p>
            <a:pPr lvl="3"/>
            <a:r>
              <a:rPr lang="en-US" dirty="0">
                <a:latin typeface="Arial" charset="0"/>
                <a:ea typeface="Arial" charset="0"/>
                <a:cs typeface="Arial" charset="0"/>
              </a:rPr>
              <a:t>Growth Hormone Inhibitory Hormone</a:t>
            </a:r>
          </a:p>
          <a:p>
            <a:pPr lvl="3"/>
            <a:r>
              <a:rPr lang="en-US" dirty="0">
                <a:latin typeface="Arial" charset="0"/>
                <a:ea typeface="Arial" charset="0"/>
                <a:cs typeface="Arial" charset="0"/>
              </a:rPr>
              <a:t>Prolactin Releasing Hormone</a:t>
            </a:r>
          </a:p>
          <a:p>
            <a:pPr lvl="3"/>
            <a:r>
              <a:rPr lang="en-US" dirty="0">
                <a:latin typeface="Arial" charset="0"/>
                <a:ea typeface="Arial" charset="0"/>
                <a:cs typeface="Arial" charset="0"/>
              </a:rPr>
              <a:t>Prolactin Inhibitory Hormone</a:t>
            </a:r>
            <a:r>
              <a:rPr lang="en-US" sz="2400" dirty="0"/>
              <a:t> 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189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805553" y="-228600"/>
            <a:ext cx="7010400" cy="1600200"/>
          </a:xfrm>
        </p:spPr>
        <p:txBody>
          <a:bodyPr/>
          <a:lstStyle/>
          <a:p>
            <a:br>
              <a:rPr lang="en-US" dirty="0"/>
            </a:br>
            <a:endParaRPr lang="en-US" dirty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7010400" cy="4800600"/>
          </a:xfrm>
        </p:spPr>
        <p:txBody>
          <a:bodyPr/>
          <a:lstStyle/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64" name="Process 63"/>
          <p:cNvSpPr/>
          <p:nvPr/>
        </p:nvSpPr>
        <p:spPr>
          <a:xfrm>
            <a:off x="2263140" y="661670"/>
            <a:ext cx="1711960" cy="10573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charset="0"/>
                <a:cs typeface="Times New Roman" charset="0"/>
              </a:rPr>
              <a:t>Cerebral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charset="0"/>
                <a:cs typeface="Times New Roman" charset="0"/>
              </a:rPr>
              <a:t>Cortex</a:t>
            </a:r>
          </a:p>
        </p:txBody>
      </p:sp>
      <p:sp>
        <p:nvSpPr>
          <p:cNvPr id="65" name="Process 64"/>
          <p:cNvSpPr/>
          <p:nvPr/>
        </p:nvSpPr>
        <p:spPr>
          <a:xfrm>
            <a:off x="2590800" y="2564092"/>
            <a:ext cx="1598930" cy="8001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charset="0"/>
                <a:cs typeface="Times New Roman" charset="0"/>
              </a:rPr>
              <a:t>Vestibular</a:t>
            </a:r>
            <a:endParaRPr lang="en-US" sz="2000" dirty="0">
              <a:solidFill>
                <a:schemeClr val="bg2">
                  <a:lumMod val="20000"/>
                  <a:lumOff val="80000"/>
                </a:schemeClr>
              </a:solidFill>
              <a:effectLst/>
              <a:ea typeface="Times New Roman" charset="0"/>
              <a:cs typeface="Times New Roman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charset="0"/>
                <a:cs typeface="Times New Roman" charset="0"/>
              </a:rPr>
              <a:t>Apparatus</a:t>
            </a:r>
            <a:endParaRPr lang="en-US" sz="2000" dirty="0">
              <a:solidFill>
                <a:schemeClr val="bg2">
                  <a:lumMod val="20000"/>
                  <a:lumOff val="80000"/>
                </a:schemeClr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66" name="Process 65"/>
          <p:cNvSpPr/>
          <p:nvPr/>
        </p:nvSpPr>
        <p:spPr>
          <a:xfrm>
            <a:off x="6833870" y="649045"/>
            <a:ext cx="1713865" cy="10699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charset="0"/>
                <a:cs typeface="Times New Roman" charset="0"/>
              </a:rPr>
              <a:t>Cerebellum</a:t>
            </a:r>
          </a:p>
        </p:txBody>
      </p:sp>
      <p:sp>
        <p:nvSpPr>
          <p:cNvPr id="67" name="Process 66"/>
          <p:cNvSpPr/>
          <p:nvPr/>
        </p:nvSpPr>
        <p:spPr>
          <a:xfrm>
            <a:off x="4189730" y="3985895"/>
            <a:ext cx="1935948" cy="68453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charset="0"/>
                <a:cs typeface="Times New Roman" charset="0"/>
              </a:rPr>
              <a:t>Peripheral</a:t>
            </a:r>
            <a:endParaRPr lang="en-US" sz="2000" dirty="0">
              <a:solidFill>
                <a:schemeClr val="bg2">
                  <a:lumMod val="20000"/>
                  <a:lumOff val="80000"/>
                </a:schemeClr>
              </a:solidFill>
              <a:effectLst/>
              <a:ea typeface="Times New Roman" charset="0"/>
              <a:cs typeface="Times New Roman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charset="0"/>
                <a:cs typeface="Times New Roman" charset="0"/>
              </a:rPr>
              <a:t>Receptors</a:t>
            </a:r>
            <a:endParaRPr lang="en-US" sz="2000" dirty="0">
              <a:solidFill>
                <a:schemeClr val="bg2">
                  <a:lumMod val="20000"/>
                  <a:lumOff val="80000"/>
                </a:schemeClr>
              </a:solidFill>
              <a:effectLst/>
              <a:ea typeface="Times New Roman" charset="0"/>
              <a:cs typeface="Times New Roman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3924300" y="1163051"/>
            <a:ext cx="2909570" cy="150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4189730" y="1599565"/>
            <a:ext cx="2644140" cy="1349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5919470" y="1719020"/>
            <a:ext cx="1278756" cy="2266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rocess 70"/>
          <p:cNvSpPr/>
          <p:nvPr/>
        </p:nvSpPr>
        <p:spPr>
          <a:xfrm rot="10800000" flipV="1">
            <a:off x="7198226" y="2969258"/>
            <a:ext cx="1349509" cy="6563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charset="0"/>
                <a:cs typeface="Times New Roman" charset="0"/>
              </a:rPr>
              <a:t>idbrain</a:t>
            </a:r>
          </a:p>
        </p:txBody>
      </p:sp>
      <p:sp>
        <p:nvSpPr>
          <p:cNvPr id="72" name="Process 71"/>
          <p:cNvSpPr/>
          <p:nvPr/>
        </p:nvSpPr>
        <p:spPr>
          <a:xfrm>
            <a:off x="6705600" y="4380886"/>
            <a:ext cx="1872782" cy="74038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charset="0"/>
                <a:cs typeface="Times New Roman" charset="0"/>
              </a:rPr>
              <a:t>Somatic Motor Neurons</a:t>
            </a:r>
            <a:endParaRPr lang="en-US" sz="2000" dirty="0">
              <a:solidFill>
                <a:schemeClr val="bg2">
                  <a:lumMod val="20000"/>
                  <a:lumOff val="80000"/>
                </a:schemeClr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73" name="Process 72"/>
          <p:cNvSpPr/>
          <p:nvPr/>
        </p:nvSpPr>
        <p:spPr>
          <a:xfrm rot="10800000" flipV="1">
            <a:off x="6248400" y="5729664"/>
            <a:ext cx="2567553" cy="95843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charset="0"/>
                <a:cs typeface="Times New Roman" charset="0"/>
              </a:rPr>
              <a:t>Skeletal System</a:t>
            </a:r>
            <a:endParaRPr lang="en-US" sz="2000" dirty="0">
              <a:solidFill>
                <a:schemeClr val="bg2">
                  <a:lumMod val="20000"/>
                  <a:lumOff val="80000"/>
                </a:schemeClr>
              </a:solidFill>
              <a:effectLst/>
              <a:ea typeface="Times New Roman" charset="0"/>
              <a:cs typeface="Times New Roman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7767812" y="1719020"/>
            <a:ext cx="0" cy="1100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72" idx="0"/>
          </p:cNvCxnSpPr>
          <p:nvPr/>
        </p:nvCxnSpPr>
        <p:spPr>
          <a:xfrm flipH="1">
            <a:off x="7641991" y="3700145"/>
            <a:ext cx="125822" cy="680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8077200" y="5121275"/>
            <a:ext cx="0" cy="570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Box 30"/>
          <p:cNvSpPr txBox="1"/>
          <p:nvPr/>
        </p:nvSpPr>
        <p:spPr>
          <a:xfrm>
            <a:off x="6353423" y="3912870"/>
            <a:ext cx="1414389" cy="80962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Times New Roman" charset="0"/>
                <a:cs typeface="Times New Roman" charset="0"/>
              </a:rPr>
              <a:t>Extra Pyramidal Tract</a:t>
            </a:r>
          </a:p>
        </p:txBody>
      </p:sp>
      <p:sp>
        <p:nvSpPr>
          <p:cNvPr id="78" name="Text Box 31"/>
          <p:cNvSpPr txBox="1"/>
          <p:nvPr/>
        </p:nvSpPr>
        <p:spPr>
          <a:xfrm>
            <a:off x="4318635" y="830580"/>
            <a:ext cx="2034788" cy="274051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Times New Roman" charset="0"/>
                <a:cs typeface="Times New Roman" charset="0"/>
              </a:rPr>
              <a:t>Corticocerebellar</a:t>
            </a:r>
            <a:r>
              <a:rPr lang="en-US" sz="1100" dirty="0">
                <a:effectLst/>
                <a:ea typeface="Times New Roman" charset="0"/>
                <a:cs typeface="Times New Roman" charset="0"/>
              </a:rPr>
              <a:t> Tract</a:t>
            </a:r>
          </a:p>
        </p:txBody>
      </p:sp>
      <p:sp>
        <p:nvSpPr>
          <p:cNvPr id="79" name="Text Box 32"/>
          <p:cNvSpPr txBox="1"/>
          <p:nvPr/>
        </p:nvSpPr>
        <p:spPr>
          <a:xfrm>
            <a:off x="1066800" y="5351780"/>
            <a:ext cx="297815" cy="36639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Arial" charset="0"/>
                <a:ea typeface="Times New Roman" charset="0"/>
                <a:cs typeface="Times New Roman" charset="0"/>
              </a:rPr>
              <a:t> </a:t>
            </a:r>
            <a:endParaRPr lang="en-US" sz="1100">
              <a:effectLst/>
              <a:latin typeface="Calibri" charset="0"/>
              <a:ea typeface="Times New Roman" charset="0"/>
              <a:cs typeface="Times New Roman" charset="0"/>
            </a:endParaRPr>
          </a:p>
        </p:txBody>
      </p:sp>
      <p:sp>
        <p:nvSpPr>
          <p:cNvPr id="80" name="Text Box 33"/>
          <p:cNvSpPr txBox="1"/>
          <p:nvPr/>
        </p:nvSpPr>
        <p:spPr>
          <a:xfrm>
            <a:off x="4775835" y="2564092"/>
            <a:ext cx="2058034" cy="38488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Times New Roman" charset="0"/>
                <a:cs typeface="Times New Roman" charset="0"/>
              </a:rPr>
              <a:t>Vestibular Cerebellar Tract</a:t>
            </a:r>
          </a:p>
        </p:txBody>
      </p:sp>
      <p:sp>
        <p:nvSpPr>
          <p:cNvPr id="62" name="Rectangle 8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152352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" name="Rectangle 9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152352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Rectangle 92"/>
          <p:cNvSpPr>
            <a:spLocks noChangeArrowheads="1"/>
          </p:cNvSpPr>
          <p:nvPr/>
        </p:nvSpPr>
        <p:spPr bwMode="auto">
          <a:xfrm>
            <a:off x="15240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" name="Rectangle 94"/>
          <p:cNvSpPr>
            <a:spLocks noChangeArrowheads="1"/>
          </p:cNvSpPr>
          <p:nvPr/>
        </p:nvSpPr>
        <p:spPr bwMode="auto">
          <a:xfrm>
            <a:off x="152400" y="1066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Rectangle 100"/>
          <p:cNvSpPr>
            <a:spLocks noChangeArrowheads="1"/>
          </p:cNvSpPr>
          <p:nvPr/>
        </p:nvSpPr>
        <p:spPr bwMode="auto">
          <a:xfrm>
            <a:off x="152400" y="152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Rectangle 103"/>
          <p:cNvSpPr>
            <a:spLocks noChangeArrowheads="1"/>
          </p:cNvSpPr>
          <p:nvPr/>
        </p:nvSpPr>
        <p:spPr bwMode="auto">
          <a:xfrm>
            <a:off x="152400" y="152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Rectangle 105"/>
          <p:cNvSpPr>
            <a:spLocks noChangeArrowheads="1"/>
          </p:cNvSpPr>
          <p:nvPr/>
        </p:nvSpPr>
        <p:spPr bwMode="auto">
          <a:xfrm>
            <a:off x="152400" y="152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8063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CNS Tumors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752600"/>
            <a:ext cx="7772399" cy="43449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Pituitary gland</a:t>
            </a:r>
          </a:p>
          <a:p>
            <a:pPr lvl="1">
              <a:buFont typeface="Arial" charset="0"/>
              <a:buChar char="•"/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Pituitary adenoma – 2 types</a:t>
            </a:r>
          </a:p>
          <a:p>
            <a:pPr lvl="1">
              <a:buFont typeface="Arial" charset="0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“Secreting type” (less common)- secretes excess hormones</a:t>
            </a:r>
          </a:p>
          <a:p>
            <a:pPr lvl="1">
              <a:buFont typeface="Arial" charset="0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“Null cell”- goes undetected until there is damage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Symptoms: “tunnel vision,” cranial nerve compression, hypopituitarism (if blood supply compressed)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Treatment - surgery or radiation</a:t>
            </a:r>
          </a:p>
        </p:txBody>
      </p:sp>
    </p:spTree>
    <p:extLst>
      <p:ext uri="{BB962C8B-B14F-4D97-AF65-F5344CB8AC3E}">
        <p14:creationId xmlns:p14="http://schemas.microsoft.com/office/powerpoint/2010/main" val="1548623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Motor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Voluntary movement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Primary motor cortex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Motor association areas</a:t>
            </a:r>
          </a:p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Neuroendocrine and visceral responses are coordinated in the hypothalamus and medulla.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898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006073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151981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CNS Tumors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24447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CNS Tumors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362200"/>
            <a:ext cx="8458200" cy="42672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buNone/>
            </a:pPr>
            <a:endParaRPr lang="en-US" dirty="0"/>
          </a:p>
          <a:p>
            <a:pPr marL="457200" indent="-457200">
              <a:lnSpc>
                <a:spcPct val="80000"/>
              </a:lnSpc>
              <a:buAutoNum type="arabicParenR" startAt="2"/>
            </a:pPr>
            <a:r>
              <a:rPr lang="en-US" b="1" dirty="0"/>
              <a:t>Brain Tumors</a:t>
            </a:r>
          </a:p>
          <a:p>
            <a:pPr marL="860425" lvl="1" indent="-457200">
              <a:lnSpc>
                <a:spcPct val="80000"/>
              </a:lnSpc>
              <a:buAutoNum type="arabicParenR" startAt="2"/>
            </a:pPr>
            <a:endParaRPr lang="en-US" dirty="0"/>
          </a:p>
          <a:p>
            <a:pPr marL="1329055" lvl="3" indent="-285750">
              <a:lnSpc>
                <a:spcPct val="80000"/>
              </a:lnSpc>
              <a:buNone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855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388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ED6783-8B4E-69C1-5D1A-7BCB7480C2EA}"/>
              </a:ext>
            </a:extLst>
          </p:cNvPr>
          <p:cNvSpPr txBox="1"/>
          <p:nvPr/>
        </p:nvSpPr>
        <p:spPr>
          <a:xfrm>
            <a:off x="2438400" y="58674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Brain Depository - Young Frankenstein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410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Behavioral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Modulator of sensory and cognitive processes</a:t>
            </a:r>
          </a:p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Neurons collectively known as diffuse modulatory systems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Originate in reticular formation in brain stem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Project axons to large areas of the brain</a:t>
            </a:r>
          </a:p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Reticular activating system controls consciousness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56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Defined as internal signals that shape voluntary behaviors</a:t>
            </a:r>
          </a:p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Some states known as drives</a:t>
            </a:r>
          </a:p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Work with autonomic and endocrine responses</a:t>
            </a:r>
          </a:p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Motivated behaviors stop when a person has reached a certain level of satiety</a:t>
            </a:r>
          </a:p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Pleasure and addictive behaviors: link to dopamine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98165"/>
      </p:ext>
    </p:extLst>
  </p:cSld>
  <p:clrMapOvr>
    <a:masterClrMapping/>
  </p:clrMapOvr>
</p:sld>
</file>

<file path=ppt/theme/theme1.xml><?xml version="1.0" encoding="utf-8"?>
<a:theme xmlns:a="http://schemas.openxmlformats.org/drawingml/2006/main" name="TS101971520">
  <a:themeElements>
    <a:clrScheme name="Custom 66">
      <a:dk1>
        <a:srgbClr val="202020"/>
      </a:dk1>
      <a:lt1>
        <a:srgbClr val="202020"/>
      </a:lt1>
      <a:dk2>
        <a:srgbClr val="1F497D"/>
      </a:dk2>
      <a:lt2>
        <a:srgbClr val="C0C0C0"/>
      </a:lt2>
      <a:accent1>
        <a:srgbClr val="595959"/>
      </a:accent1>
      <a:accent2>
        <a:srgbClr val="373737"/>
      </a:accent2>
      <a:accent3>
        <a:srgbClr val="202020"/>
      </a:accent3>
      <a:accent4>
        <a:srgbClr val="8064A2"/>
      </a:accent4>
      <a:accent5>
        <a:srgbClr val="4BACC6"/>
      </a:accent5>
      <a:accent6>
        <a:srgbClr val="F79646"/>
      </a:accent6>
      <a:hlink>
        <a:srgbClr val="202020"/>
      </a:hlink>
      <a:folHlink>
        <a:srgbClr val="A5A5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2C0013F-7CE0-4F72-B3C5-8D59C48182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TS101971520</Template>
  <TotalTime>403</TotalTime>
  <Words>2414</Words>
  <Application>Microsoft Macintosh PowerPoint</Application>
  <PresentationFormat>On-screen Show (4:3)</PresentationFormat>
  <Paragraphs>557</Paragraphs>
  <Slides>74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0" baseType="lpstr">
      <vt:lpstr>Arial</vt:lpstr>
      <vt:lpstr>Arial Black</vt:lpstr>
      <vt:lpstr>Calibri</vt:lpstr>
      <vt:lpstr>Tahoma</vt:lpstr>
      <vt:lpstr>Wingdings</vt:lpstr>
      <vt:lpstr>TS101971520</vt:lpstr>
      <vt:lpstr>Brain Clinical Review</vt:lpstr>
      <vt:lpstr>Brain Functions</vt:lpstr>
      <vt:lpstr>Brain Functions</vt:lpstr>
      <vt:lpstr>Sensory Information</vt:lpstr>
      <vt:lpstr>Sensory Information</vt:lpstr>
      <vt:lpstr>Motor System</vt:lpstr>
      <vt:lpstr>Motor System</vt:lpstr>
      <vt:lpstr>Behavioral State</vt:lpstr>
      <vt:lpstr>Motivation</vt:lpstr>
      <vt:lpstr>Moods</vt:lpstr>
      <vt:lpstr>Learning and Memory</vt:lpstr>
      <vt:lpstr>Learning and Memory</vt:lpstr>
      <vt:lpstr>PowerPoint Presentation</vt:lpstr>
      <vt:lpstr>PowerPoint Presentation</vt:lpstr>
      <vt:lpstr>PowerPoint Presentation</vt:lpstr>
      <vt:lpstr>Language</vt:lpstr>
      <vt:lpstr>Personality</vt:lpstr>
      <vt:lpstr>PowerPoint Presentation</vt:lpstr>
      <vt:lpstr>Brain Stem</vt:lpstr>
      <vt:lpstr>PowerPoint Presentation</vt:lpstr>
      <vt:lpstr>The Medulla Oblongata </vt:lpstr>
      <vt:lpstr>Visceral Reflex Centers of Medulla</vt:lpstr>
      <vt:lpstr> </vt:lpstr>
      <vt:lpstr> </vt:lpstr>
      <vt:lpstr>Clinical Considerations of Medulla Oblongata </vt:lpstr>
      <vt:lpstr>The Midbrain </vt:lpstr>
      <vt:lpstr>The Thalamus </vt:lpstr>
      <vt:lpstr>PowerPoint Presentation</vt:lpstr>
      <vt:lpstr>Levels of Alertness </vt:lpstr>
      <vt:lpstr> </vt:lpstr>
      <vt:lpstr>Cerebrum</vt:lpstr>
      <vt:lpstr>PowerPoint Presentation</vt:lpstr>
      <vt:lpstr>Cerebral Cortex</vt:lpstr>
      <vt:lpstr>PowerPoint Presentation</vt:lpstr>
      <vt:lpstr>PowerPoint Presentation</vt:lpstr>
      <vt:lpstr>The Cerebral Cortex </vt:lpstr>
      <vt:lpstr>The Cerebral Cortex </vt:lpstr>
      <vt:lpstr>The Cerebral Cortex </vt:lpstr>
      <vt:lpstr> </vt:lpstr>
      <vt:lpstr>Other Cerebral Functions  </vt:lpstr>
      <vt:lpstr>Pathologies and Disorders of the Cerebral Cortex</vt:lpstr>
      <vt:lpstr> </vt:lpstr>
      <vt:lpstr>Reading with Dyslexia </vt:lpstr>
      <vt:lpstr>The Medulla Oblongata </vt:lpstr>
      <vt:lpstr>PowerPoint Presentation</vt:lpstr>
      <vt:lpstr>CVA  Cerebral Vascular Accident </vt:lpstr>
      <vt:lpstr>CVA</vt:lpstr>
      <vt:lpstr> </vt:lpstr>
      <vt:lpstr>PowerPoint Presentation</vt:lpstr>
      <vt:lpstr>The Cerebellum (“little brain”)</vt:lpstr>
      <vt:lpstr> </vt:lpstr>
      <vt:lpstr>  Basal Nuclei (Subcorticol Nuclei)  </vt:lpstr>
      <vt:lpstr> </vt:lpstr>
      <vt:lpstr>PowerPoint Presentation</vt:lpstr>
      <vt:lpstr>PowerPoint Presentation</vt:lpstr>
      <vt:lpstr>The Limbic System </vt:lpstr>
      <vt:lpstr>PowerPoint Presentation</vt:lpstr>
      <vt:lpstr> </vt:lpstr>
      <vt:lpstr>The Medulla Oblongata </vt:lpstr>
      <vt:lpstr>Limbic System - Clinical Considerations</vt:lpstr>
      <vt:lpstr>The Medulla Oblongata </vt:lpstr>
      <vt:lpstr> </vt:lpstr>
      <vt:lpstr> </vt:lpstr>
      <vt:lpstr>The Hypothalamus</vt:lpstr>
      <vt:lpstr>PowerPoint Presentation</vt:lpstr>
      <vt:lpstr>PowerPoint Presentation</vt:lpstr>
      <vt:lpstr> </vt:lpstr>
      <vt:lpstr> </vt:lpstr>
      <vt:lpstr>CNS Tumors</vt:lpstr>
      <vt:lpstr>PowerPoint Presentation</vt:lpstr>
      <vt:lpstr>PowerPoint Presentation</vt:lpstr>
      <vt:lpstr>CNS Tumors</vt:lpstr>
      <vt:lpstr>CNS Tumors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Gary</dc:creator>
  <cp:lastModifiedBy>Mumaugh, Gary</cp:lastModifiedBy>
  <cp:revision>36</cp:revision>
  <dcterms:created xsi:type="dcterms:W3CDTF">2012-06-22T05:36:56Z</dcterms:created>
  <dcterms:modified xsi:type="dcterms:W3CDTF">2022-10-18T01:42:21Z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TC019715209991</vt:lpwstr>
  </property>
</Properties>
</file>