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445" r:id="rId4"/>
    <p:sldId id="437" r:id="rId5"/>
    <p:sldId id="438" r:id="rId6"/>
    <p:sldId id="439" r:id="rId7"/>
    <p:sldId id="441" r:id="rId8"/>
    <p:sldId id="440" r:id="rId9"/>
    <p:sldId id="442" r:id="rId10"/>
    <p:sldId id="458" r:id="rId11"/>
    <p:sldId id="443" r:id="rId12"/>
    <p:sldId id="444" r:id="rId13"/>
    <p:sldId id="446" r:id="rId14"/>
    <p:sldId id="448" r:id="rId15"/>
    <p:sldId id="447" r:id="rId16"/>
    <p:sldId id="449" r:id="rId17"/>
    <p:sldId id="450" r:id="rId18"/>
    <p:sldId id="451" r:id="rId19"/>
    <p:sldId id="452" r:id="rId20"/>
    <p:sldId id="456" r:id="rId21"/>
    <p:sldId id="457" r:id="rId22"/>
    <p:sldId id="4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09"/>
  </p:normalViewPr>
  <p:slideViewPr>
    <p:cSldViewPr snapToGrid="0">
      <p:cViewPr varScale="1">
        <p:scale>
          <a:sx n="111" d="100"/>
          <a:sy n="111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8EA4A-F0EA-8D40-8BDC-B996DF605CC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3F2D-BB71-464B-88BB-F42065C1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23F2D-BB71-464B-88BB-F42065C114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9BD5-21C2-504F-60D8-C928C4490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EDD82-E34C-7F9C-84C9-BF09570E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4FB9-8314-ED3D-A33A-560EDDD4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5023-78AC-535A-4190-A6529EE4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CF3D6-B7E5-1859-4C7F-198C4C84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191D-5041-407E-9715-1E55720B3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D5BB5-7815-9473-6343-237EC72BF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5E6A4-124B-BDC4-7AF4-0ED40C1B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A256-C92E-E501-9B53-6F0C571A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8522-30F8-C117-561B-23AD83F4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23DBE-5CE0-47D1-AAA5-213E0BF9C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AF95F-9BB7-6AC2-8039-E3B946BC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E64CE-57EB-C731-8756-A3FF630A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69B82-965C-964A-266B-373BB493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5A53C-DC57-7AF6-AFF0-F1ACC8BA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7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D614-93D5-A333-F2C2-1D3A5EA0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9D87-3DD5-7AEC-C71A-18C631B8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924"/>
          </a:xfrm>
        </p:spPr>
        <p:txBody>
          <a:bodyPr>
            <a:normAutofit/>
          </a:bodyPr>
          <a:lstStyle>
            <a:lvl1pPr>
              <a:defRPr sz="3200">
                <a:latin typeface="Arial Nova" panose="020B0504020202020204" pitchFamily="34" charset="0"/>
              </a:defRPr>
            </a:lvl1pPr>
            <a:lvl2pPr>
              <a:defRPr sz="2800">
                <a:latin typeface="Arial Nova" panose="020B05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42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8620-FD97-3F36-699E-780655CA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7B081-5702-90F4-C01D-3CA61097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C90A-3761-C168-4CF2-9C038DCD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DA3E4-9155-25D2-8D79-21207986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9E56-E141-917A-FC42-426EB170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868A-6487-5A8F-5BE9-F6237509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0E0C-E62C-2939-F4D8-D62B65648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E9368-BF76-6074-E523-E9E659454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B9A2-EA54-508D-DE99-2BBAC178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28EC4-B8BA-183E-7088-E7313A0A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FD3A-07A2-F262-A294-75391D80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640D-B945-4A3E-3C69-528846E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49B64-97D7-B7D4-6CD0-AC017334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99534-D824-AFEF-07BE-7EDA3D3D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F3D6F-30A8-3086-DA42-04B87A2F2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ECE35-3C14-550D-8B60-7658525AB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76C02-C053-413A-8936-D8868AB0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20065-17DC-FB77-A04B-96798598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4940B-F551-AF02-832C-AED1F9D8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CF36-0A83-F172-9661-6964D1A4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F1D34-2AAA-50CC-CEA1-C9B06FB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41DD-9E8C-1E78-AD0A-88B5DFA9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2E68E-2B36-3AC5-8A7F-75A5D2FB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9B95A-7422-52AF-C98C-994E7EE2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DC3A3-1040-A33F-AF94-FB985885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C43EE-584E-22E3-290B-79773B71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3024-53B2-B500-401A-3F95A891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E008-2CA1-1E88-A5FB-1E9578F88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9B117-E01F-C5C7-E469-FACF86394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37DEB-41F8-B0EE-C93D-EBC2CEC3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04CDF-4BBA-2A50-F34C-7E3EB08D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A6AEF-AECE-82CA-7C60-23686D35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C610-9C45-3308-C9C1-218DA859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454D6-4F44-8470-E161-947D533F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6FF5B-C1AF-7E1F-E792-690B4B0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3F55D-9775-DF85-940A-3B9717D9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8A0B9-6C59-E86B-BD1A-01E53D0C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AA6F-69E5-46A7-F90A-CA8508BC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8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455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18BC5-3A31-2826-BE04-B4547733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5D0B3-7A70-F651-6589-372BD10BA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21B69-971C-B098-8921-8E7815E46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48D94-5783-DE4E-9B25-4F08125EF219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9C069-EC54-ED56-520E-B727E7F1B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C2D3-2CED-FAB2-F494-499F3866E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A4FA4-120F-A748-B631-16ACC20D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1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94D9-6CCD-E444-0221-CBC09CEC7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Nova" panose="020F0502020204030204" pitchFamily="34" charset="0"/>
              </a:rPr>
              <a:t>Neuron Anatomy &amp; </a:t>
            </a:r>
            <a:br>
              <a:rPr lang="en-US" b="1" dirty="0">
                <a:latin typeface="Arial Nova" panose="020F0502020204030204" pitchFamily="34" charset="0"/>
              </a:rPr>
            </a:br>
            <a:r>
              <a:rPr lang="en-US" b="1" dirty="0">
                <a:latin typeface="Arial Nova" panose="020F0502020204030204" pitchFamily="34" charset="0"/>
              </a:rPr>
              <a:t>Cell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17B03-A953-45A8-CFAE-20C5F5D96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ova" panose="020B0504020202020204" pitchFamily="34" charset="0"/>
              </a:rPr>
              <a:t>Dr. Gary Mumaugh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BB7D3B2-BB2C-350F-66A2-5D42513DB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3137"/>
            <a:ext cx="1879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9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059B-109D-254C-63AB-71623B13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945F46B-7734-7FFB-2124-ED2308E5D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83288"/>
          </a:xfrm>
        </p:spPr>
      </p:pic>
    </p:spTree>
    <p:extLst>
      <p:ext uri="{BB962C8B-B14F-4D97-AF65-F5344CB8AC3E}">
        <p14:creationId xmlns:p14="http://schemas.microsoft.com/office/powerpoint/2010/main" val="1039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51AC-A28D-63CC-EE4C-1DDE2886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Long protoplasmic extension that </a:t>
            </a:r>
            <a:r>
              <a:rPr lang="en-US" dirty="0">
                <a:highlight>
                  <a:srgbClr val="FFFF00"/>
                </a:highlight>
              </a:rPr>
              <a:t>arises from body</a:t>
            </a:r>
          </a:p>
          <a:p>
            <a:pPr lvl="1"/>
            <a:r>
              <a:rPr lang="en-US" dirty="0"/>
              <a:t>For some neurons, the axons are very short (&lt;100 </a:t>
            </a:r>
            <a:r>
              <a:rPr lang="el-GR" dirty="0"/>
              <a:t>μ</a:t>
            </a:r>
            <a:r>
              <a:rPr lang="en-US" dirty="0"/>
              <a:t>m)</a:t>
            </a:r>
          </a:p>
          <a:p>
            <a:pPr lvl="1"/>
            <a:r>
              <a:rPr lang="en-US" dirty="0"/>
              <a:t>For others, axons can be very long (&gt; 1 meter!)</a:t>
            </a:r>
          </a:p>
          <a:p>
            <a:r>
              <a:rPr lang="en-US" dirty="0"/>
              <a:t>Involved in the transmission or sending of neural signals away from the cell body and toward other neurons or effector cells</a:t>
            </a:r>
          </a:p>
          <a:p>
            <a:pPr lvl="1"/>
            <a:r>
              <a:rPr lang="en-US" dirty="0"/>
              <a:t>Other Nerves</a:t>
            </a:r>
          </a:p>
          <a:p>
            <a:pPr lvl="1"/>
            <a:r>
              <a:rPr lang="en-US" dirty="0"/>
              <a:t>Muscles</a:t>
            </a:r>
          </a:p>
          <a:p>
            <a:pPr lvl="1"/>
            <a:r>
              <a:rPr lang="en-US" dirty="0"/>
              <a:t>Glands</a:t>
            </a:r>
          </a:p>
        </p:txBody>
      </p:sp>
    </p:spTree>
    <p:extLst>
      <p:ext uri="{BB962C8B-B14F-4D97-AF65-F5344CB8AC3E}">
        <p14:creationId xmlns:p14="http://schemas.microsoft.com/office/powerpoint/2010/main" val="305654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682906"/>
            <a:ext cx="10515600" cy="56656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main function of the axon is to conduct an </a:t>
            </a:r>
            <a:r>
              <a:rPr lang="en-US" dirty="0">
                <a:highlight>
                  <a:srgbClr val="FFFF00"/>
                </a:highlight>
              </a:rPr>
              <a:t>Action Potential.</a:t>
            </a:r>
          </a:p>
          <a:p>
            <a:r>
              <a:rPr lang="en-US" dirty="0"/>
              <a:t>EPSPs cause the membrane potential to reach the threshold of -55mV </a:t>
            </a:r>
          </a:p>
          <a:p>
            <a:r>
              <a:rPr lang="en-US" dirty="0">
                <a:highlight>
                  <a:srgbClr val="FFFF00"/>
                </a:highlight>
              </a:rPr>
              <a:t>Voltage-gated Sodium Channels </a:t>
            </a:r>
            <a:r>
              <a:rPr lang="en-US" dirty="0"/>
              <a:t>open, allowing Na+ ions into the cell and further depolarizing it </a:t>
            </a:r>
          </a:p>
          <a:p>
            <a:r>
              <a:rPr lang="en-US" dirty="0"/>
              <a:t>This </a:t>
            </a:r>
            <a:r>
              <a:rPr lang="en-US" dirty="0">
                <a:highlight>
                  <a:srgbClr val="FFFF00"/>
                </a:highlight>
              </a:rPr>
              <a:t>depolarization wave </a:t>
            </a:r>
            <a:r>
              <a:rPr lang="en-US" dirty="0"/>
              <a:t>is transmitted down the axon to the axon terminal where it causes release of neurotransmitters </a:t>
            </a:r>
          </a:p>
          <a:p>
            <a:r>
              <a:rPr lang="en-US" dirty="0"/>
              <a:t>When the voltage inside the cell reaches +30mV, Voltage-gated Potassium channels open, allowing K+ to leave the cell and repolarizing it </a:t>
            </a:r>
          </a:p>
          <a:p>
            <a:r>
              <a:rPr lang="en-US" dirty="0"/>
              <a:t>This repolarization wave also travels down the axon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9" name="Picture 1" descr="page1image7415968">
            <a:extLst>
              <a:ext uri="{FF2B5EF4-FFF2-40B4-BE49-F238E27FC236}">
                <a16:creationId xmlns:a16="http://schemas.microsoft.com/office/drawing/2014/main" id="{6A743E30-358E-8988-19A2-F7BFD3D5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1image7392928">
            <a:extLst>
              <a:ext uri="{FF2B5EF4-FFF2-40B4-BE49-F238E27FC236}">
                <a16:creationId xmlns:a16="http://schemas.microsoft.com/office/drawing/2014/main" id="{7C77988F-AFE1-FA6F-95D6-55C82CCE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1image7564048">
            <a:extLst>
              <a:ext uri="{FF2B5EF4-FFF2-40B4-BE49-F238E27FC236}">
                <a16:creationId xmlns:a16="http://schemas.microsoft.com/office/drawing/2014/main" id="{18E418AE-6083-46C1-73E3-07CB9715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1image7621056">
            <a:extLst>
              <a:ext uri="{FF2B5EF4-FFF2-40B4-BE49-F238E27FC236}">
                <a16:creationId xmlns:a16="http://schemas.microsoft.com/office/drawing/2014/main" id="{87E7B2A7-0D15-A6AB-8740-A7A15D47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1image6374720">
            <a:extLst>
              <a:ext uri="{FF2B5EF4-FFF2-40B4-BE49-F238E27FC236}">
                <a16:creationId xmlns:a16="http://schemas.microsoft.com/office/drawing/2014/main" id="{1508E925-B38B-6C9F-28B2-75D0F286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1image7706096">
            <a:extLst>
              <a:ext uri="{FF2B5EF4-FFF2-40B4-BE49-F238E27FC236}">
                <a16:creationId xmlns:a16="http://schemas.microsoft.com/office/drawing/2014/main" id="{3C3F6D3C-D57D-6595-FC52-80E13380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1image7756496">
            <a:extLst>
              <a:ext uri="{FF2B5EF4-FFF2-40B4-BE49-F238E27FC236}">
                <a16:creationId xmlns:a16="http://schemas.microsoft.com/office/drawing/2014/main" id="{BC2D5E78-1AAA-185A-DF92-14F8EEF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ge1image7778496">
            <a:extLst>
              <a:ext uri="{FF2B5EF4-FFF2-40B4-BE49-F238E27FC236}">
                <a16:creationId xmlns:a16="http://schemas.microsoft.com/office/drawing/2014/main" id="{FEC8B229-03A2-450B-125B-1BE42B62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age1image7780368">
            <a:extLst>
              <a:ext uri="{FF2B5EF4-FFF2-40B4-BE49-F238E27FC236}">
                <a16:creationId xmlns:a16="http://schemas.microsoft.com/office/drawing/2014/main" id="{317FB849-2815-63FF-6716-2B08DE8D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ge1image6370624">
            <a:extLst>
              <a:ext uri="{FF2B5EF4-FFF2-40B4-BE49-F238E27FC236}">
                <a16:creationId xmlns:a16="http://schemas.microsoft.com/office/drawing/2014/main" id="{9C8AAB14-38C4-67E5-1D20-8F7553F5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35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age1image6371584">
            <a:extLst>
              <a:ext uri="{FF2B5EF4-FFF2-40B4-BE49-F238E27FC236}">
                <a16:creationId xmlns:a16="http://schemas.microsoft.com/office/drawing/2014/main" id="{9886217C-4524-32E3-6A00-FB0ADA53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ge1image22239472">
            <a:extLst>
              <a:ext uri="{FF2B5EF4-FFF2-40B4-BE49-F238E27FC236}">
                <a16:creationId xmlns:a16="http://schemas.microsoft.com/office/drawing/2014/main" id="{F90099CF-2F22-B691-2A43-C8F06028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age1image6351936">
            <a:extLst>
              <a:ext uri="{FF2B5EF4-FFF2-40B4-BE49-F238E27FC236}">
                <a16:creationId xmlns:a16="http://schemas.microsoft.com/office/drawing/2014/main" id="{520F2279-1458-3679-3C84-17D032DE0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ge1image6349248">
            <a:extLst>
              <a:ext uri="{FF2B5EF4-FFF2-40B4-BE49-F238E27FC236}">
                <a16:creationId xmlns:a16="http://schemas.microsoft.com/office/drawing/2014/main" id="{4FF94CD8-C2DB-A4BC-5465-B0240800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800" cy="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page1image6352704">
            <a:extLst>
              <a:ext uri="{FF2B5EF4-FFF2-40B4-BE49-F238E27FC236}">
                <a16:creationId xmlns:a16="http://schemas.microsoft.com/office/drawing/2014/main" id="{714E94EB-D226-C974-DE85-0BEFEAA0D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age1image6353664">
            <a:extLst>
              <a:ext uri="{FF2B5EF4-FFF2-40B4-BE49-F238E27FC236}">
                <a16:creationId xmlns:a16="http://schemas.microsoft.com/office/drawing/2014/main" id="{34EA3BCC-DB99-28E5-E6E2-F817E9F9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age1image6342144">
            <a:extLst>
              <a:ext uri="{FF2B5EF4-FFF2-40B4-BE49-F238E27FC236}">
                <a16:creationId xmlns:a16="http://schemas.microsoft.com/office/drawing/2014/main" id="{662DED20-F7FB-0AB6-8FE8-6BD976B17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1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age1image22236672">
            <a:extLst>
              <a:ext uri="{FF2B5EF4-FFF2-40B4-BE49-F238E27FC236}">
                <a16:creationId xmlns:a16="http://schemas.microsoft.com/office/drawing/2014/main" id="{ECB6D84A-2943-0C41-FDF5-C8EB484E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page1image6315904">
            <a:extLst>
              <a:ext uri="{FF2B5EF4-FFF2-40B4-BE49-F238E27FC236}">
                <a16:creationId xmlns:a16="http://schemas.microsoft.com/office/drawing/2014/main" id="{CBC014AC-F9BE-F276-B830-02528F42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age1image22233760">
            <a:extLst>
              <a:ext uri="{FF2B5EF4-FFF2-40B4-BE49-F238E27FC236}">
                <a16:creationId xmlns:a16="http://schemas.microsoft.com/office/drawing/2014/main" id="{4A3B2505-DBF1-A6C5-AD5F-0469F6E5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2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page1image7795296">
            <a:extLst>
              <a:ext uri="{FF2B5EF4-FFF2-40B4-BE49-F238E27FC236}">
                <a16:creationId xmlns:a16="http://schemas.microsoft.com/office/drawing/2014/main" id="{5F5946CB-19EB-BC99-DF5D-858005F0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age1image6312064">
            <a:extLst>
              <a:ext uri="{FF2B5EF4-FFF2-40B4-BE49-F238E27FC236}">
                <a16:creationId xmlns:a16="http://schemas.microsoft.com/office/drawing/2014/main" id="{799D0814-B42A-024F-28AE-12BCE5DE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page1image6314944">
            <a:extLst>
              <a:ext uri="{FF2B5EF4-FFF2-40B4-BE49-F238E27FC236}">
                <a16:creationId xmlns:a16="http://schemas.microsoft.com/office/drawing/2014/main" id="{9E2652C8-468C-1C9D-971F-A0759AEB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page1image6320320">
            <a:extLst>
              <a:ext uri="{FF2B5EF4-FFF2-40B4-BE49-F238E27FC236}">
                <a16:creationId xmlns:a16="http://schemas.microsoft.com/office/drawing/2014/main" id="{F117378C-5C65-A939-02F3-C717C908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page1image6316864">
            <a:extLst>
              <a:ext uri="{FF2B5EF4-FFF2-40B4-BE49-F238E27FC236}">
                <a16:creationId xmlns:a16="http://schemas.microsoft.com/office/drawing/2014/main" id="{14284438-E2FD-ADB9-92C4-A8509671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age1image6317248">
            <a:extLst>
              <a:ext uri="{FF2B5EF4-FFF2-40B4-BE49-F238E27FC236}">
                <a16:creationId xmlns:a16="http://schemas.microsoft.com/office/drawing/2014/main" id="{0920CBAE-1DF2-AFDD-B272-79C177AA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9E716-A550-1BB7-D7C8-B1E1B0DB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4"/>
            <a:ext cx="10515600" cy="5746665"/>
          </a:xfrm>
        </p:spPr>
        <p:txBody>
          <a:bodyPr/>
          <a:lstStyle/>
          <a:p>
            <a:r>
              <a:rPr lang="en-US" dirty="0"/>
              <a:t>The other major function of the axon is to perform </a:t>
            </a:r>
            <a:r>
              <a:rPr lang="en-US" dirty="0">
                <a:highlight>
                  <a:srgbClr val="FFFF00"/>
                </a:highlight>
              </a:rPr>
              <a:t>Axonal Transport </a:t>
            </a:r>
          </a:p>
          <a:p>
            <a:pPr lvl="1"/>
            <a:r>
              <a:rPr lang="en-US" sz="3200" dirty="0"/>
              <a:t>The movement of molecules between the cell body and the axon terminal via microtubules </a:t>
            </a:r>
          </a:p>
          <a:p>
            <a:endParaRPr lang="en-US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19F8881D-BB65-8E0F-E0B0-FFE1388F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2612572"/>
            <a:ext cx="11136085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4E9C-2863-F88F-0FD1-13178431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101"/>
            <a:ext cx="10515600" cy="54804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highlight>
                  <a:srgbClr val="FFFF00"/>
                </a:highlight>
              </a:rPr>
              <a:t>Anterograde Axonal Transport </a:t>
            </a:r>
          </a:p>
          <a:p>
            <a:r>
              <a:rPr lang="en-US" dirty="0"/>
              <a:t>From cell body to axon terminal </a:t>
            </a:r>
          </a:p>
          <a:p>
            <a:r>
              <a:rPr lang="en-US" dirty="0"/>
              <a:t>Transports: </a:t>
            </a:r>
          </a:p>
          <a:p>
            <a:pPr lvl="1"/>
            <a:r>
              <a:rPr lang="en-US" sz="3200" dirty="0"/>
              <a:t>Proteins in vesicles</a:t>
            </a:r>
          </a:p>
          <a:p>
            <a:pPr lvl="2"/>
            <a:r>
              <a:rPr lang="en-US" sz="3200" dirty="0"/>
              <a:t>Neurotransmitters, enzymes, membrane proteins </a:t>
            </a:r>
          </a:p>
          <a:p>
            <a:pPr lvl="2"/>
            <a:r>
              <a:rPr lang="en-US" sz="3200" dirty="0"/>
              <a:t>Mitochondria</a:t>
            </a:r>
          </a:p>
          <a:p>
            <a:pPr lvl="2"/>
            <a:r>
              <a:rPr lang="en-US" sz="3200" dirty="0"/>
              <a:t>Dormant pathogens that have been activated </a:t>
            </a:r>
          </a:p>
          <a:p>
            <a:pPr marL="914400" lvl="2" indent="0">
              <a:buNone/>
            </a:pPr>
            <a:r>
              <a:rPr lang="en-US" sz="3200" dirty="0"/>
              <a:t>  (Example shingles) </a:t>
            </a:r>
          </a:p>
          <a:p>
            <a:endParaRPr lang="en-US" dirty="0"/>
          </a:p>
        </p:txBody>
      </p:sp>
      <p:pic>
        <p:nvPicPr>
          <p:cNvPr id="5" name="Picture 4" descr="A picture containing cake, indoor, birthday, decorated&#10;&#10;Description automatically generated">
            <a:extLst>
              <a:ext uri="{FF2B5EF4-FFF2-40B4-BE49-F238E27FC236}">
                <a16:creationId xmlns:a16="http://schemas.microsoft.com/office/drawing/2014/main" id="{2CEBE68F-C0D8-D0BB-F2C3-01917D439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V="1">
            <a:off x="6473946" y="3874063"/>
            <a:ext cx="1397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98A1-14EF-F192-5275-01B6E8EA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49711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highlight>
                  <a:srgbClr val="FFFF00"/>
                </a:highlight>
              </a:rPr>
              <a:t>Retrograde Axonal Transport </a:t>
            </a:r>
          </a:p>
          <a:p>
            <a:r>
              <a:rPr lang="en-US" dirty="0"/>
              <a:t>From axon terminal to cell body</a:t>
            </a:r>
          </a:p>
          <a:p>
            <a:r>
              <a:rPr lang="en-US" dirty="0"/>
              <a:t>Transports: </a:t>
            </a:r>
          </a:p>
          <a:p>
            <a:pPr lvl="1"/>
            <a:r>
              <a:rPr lang="en-US" sz="3200" dirty="0"/>
              <a:t>Vesicles + mitochondria to be degraded/recycled</a:t>
            </a:r>
          </a:p>
          <a:p>
            <a:pPr lvl="1"/>
            <a:r>
              <a:rPr lang="en-US" sz="3200" dirty="0"/>
              <a:t>Nerve Growth Factors (produced at damaged parts </a:t>
            </a:r>
          </a:p>
          <a:p>
            <a:pPr marL="457200" lvl="1" indent="0">
              <a:buNone/>
            </a:pPr>
            <a:r>
              <a:rPr lang="en-US" sz="3200" dirty="0"/>
              <a:t>of a neuron to stimulate repair/growth)</a:t>
            </a:r>
          </a:p>
          <a:p>
            <a:pPr lvl="1"/>
            <a:r>
              <a:rPr lang="en-US" sz="3200" dirty="0"/>
              <a:t>Pathogens</a:t>
            </a:r>
          </a:p>
          <a:p>
            <a:pPr lvl="2"/>
            <a:r>
              <a:rPr lang="en-US" sz="2800" dirty="0"/>
              <a:t>Polio, Rabies, Herpes simplex, Herpes </a:t>
            </a:r>
            <a:r>
              <a:rPr lang="en-US" sz="2800" dirty="0" err="1"/>
              <a:t>zooster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6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4A25-DD4D-2508-75CB-0AC9D688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1965"/>
            <a:ext cx="10515600" cy="2072653"/>
          </a:xfrm>
        </p:spPr>
        <p:txBody>
          <a:bodyPr/>
          <a:lstStyle/>
          <a:p>
            <a:r>
              <a:rPr lang="en-US" dirty="0"/>
              <a:t>Axon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8617-1D71-1C0D-FB46-5C443855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066"/>
            <a:ext cx="10515600" cy="5098483"/>
          </a:xfrm>
        </p:spPr>
        <p:txBody>
          <a:bodyPr>
            <a:noAutofit/>
          </a:bodyPr>
          <a:lstStyle/>
          <a:p>
            <a:r>
              <a:rPr lang="en-US" dirty="0"/>
              <a:t>Specialized contacts among neurons and between neurons and effector cells</a:t>
            </a:r>
          </a:p>
          <a:p>
            <a:r>
              <a:rPr lang="en-US" dirty="0"/>
              <a:t>Synapses may be “electrical” (the small minority in the mature CNS) </a:t>
            </a:r>
          </a:p>
          <a:p>
            <a:r>
              <a:rPr lang="en-US" dirty="0"/>
              <a:t>Synapses may be “chemical” (the vast majority in the mature CNS) </a:t>
            </a:r>
          </a:p>
          <a:p>
            <a:r>
              <a:rPr lang="en-US" dirty="0"/>
              <a:t>Usually found at the end of axons, with an axon terminal contacting a dendrite of another neuron</a:t>
            </a:r>
          </a:p>
          <a:p>
            <a:r>
              <a:rPr lang="en-US" dirty="0"/>
              <a:t>Axon terminals may contact cell bodies or even other axon terminals</a:t>
            </a:r>
          </a:p>
        </p:txBody>
      </p:sp>
    </p:spTree>
    <p:extLst>
      <p:ext uri="{BB962C8B-B14F-4D97-AF65-F5344CB8AC3E}">
        <p14:creationId xmlns:p14="http://schemas.microsoft.com/office/powerpoint/2010/main" val="42251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A7C0-22F5-186B-34AE-46538DBB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Synapse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303F-8D6B-541B-8CD5-7303AFFB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8410"/>
            <a:ext cx="10829081" cy="4890139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highlight>
                  <a:srgbClr val="FFFF00"/>
                </a:highlight>
              </a:rPr>
              <a:t>Neurotransmitter release </a:t>
            </a:r>
          </a:p>
          <a:p>
            <a:pPr lvl="1"/>
            <a:r>
              <a:rPr lang="en-US" sz="3400" dirty="0"/>
              <a:t>When a depolarization wave from an action potential reaches the axon terminal, it activates Voltage-gated Calcium channels </a:t>
            </a:r>
          </a:p>
          <a:p>
            <a:pPr lvl="1"/>
            <a:r>
              <a:rPr lang="en-US" sz="3400" dirty="0"/>
              <a:t>Ca</a:t>
            </a:r>
            <a:r>
              <a:rPr lang="en-US" sz="3400" baseline="30000" dirty="0"/>
              <a:t>++</a:t>
            </a:r>
            <a:r>
              <a:rPr lang="en-US" sz="3400" dirty="0"/>
              <a:t> enters the cell and allows the fusion of neurotransmitter-containing vesicles with the cell membrane </a:t>
            </a:r>
          </a:p>
          <a:p>
            <a:r>
              <a:rPr lang="en-US" sz="3800" dirty="0"/>
              <a:t>Snare proteins in vesicles and snare proteins on the cell membrane connect and pull toward each other</a:t>
            </a:r>
          </a:p>
          <a:p>
            <a:r>
              <a:rPr lang="en-US" sz="3800" dirty="0"/>
              <a:t>Neurotransmitters are released into the synapse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2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 with medium confidence">
            <a:extLst>
              <a:ext uri="{FF2B5EF4-FFF2-40B4-BE49-F238E27FC236}">
                <a16:creationId xmlns:a16="http://schemas.microsoft.com/office/drawing/2014/main" id="{BBAECDFC-16B8-E87A-D285-A0950B52E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" y="-5032"/>
            <a:ext cx="12097871" cy="6863031"/>
          </a:xfrm>
        </p:spPr>
      </p:pic>
    </p:spTree>
    <p:extLst>
      <p:ext uri="{BB962C8B-B14F-4D97-AF65-F5344CB8AC3E}">
        <p14:creationId xmlns:p14="http://schemas.microsoft.com/office/powerpoint/2010/main" val="39141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CCA5-3CE6-53CE-5040-7F66A26E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9857"/>
            <a:ext cx="10515600" cy="2180545"/>
          </a:xfrm>
        </p:spPr>
        <p:txBody>
          <a:bodyPr/>
          <a:lstStyle/>
          <a:p>
            <a:r>
              <a:rPr lang="en-US" dirty="0"/>
              <a:t>Function of Synapse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EC89-6622-F39C-70D9-9A0EEA27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30352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Neurotransmitter reuptake </a:t>
            </a:r>
          </a:p>
          <a:p>
            <a:r>
              <a:rPr lang="en-US" dirty="0"/>
              <a:t>After the neurotransmitters pass on the action potential to the next neuron, they need to be removed from the synapse </a:t>
            </a:r>
          </a:p>
          <a:p>
            <a:r>
              <a:rPr lang="en-US" dirty="0"/>
              <a:t>This can be done through either: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Degradation</a:t>
            </a:r>
            <a:r>
              <a:rPr lang="en-US" sz="3200" dirty="0"/>
              <a:t> - Enzyme on the cell membrane/synapse breaks neurotransmitters down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Reuptake</a:t>
            </a:r>
            <a:r>
              <a:rPr lang="en-US" sz="3200" dirty="0"/>
              <a:t> - Reuptake protein on the cell membrane picks up neurotransmitters and brings them back into the cell to be recycled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8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30B3-D9BB-00F8-DC6C-C01FEAA5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Parts of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2EE8-6821-1474-9999-451C87DC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524" y="1825625"/>
            <a:ext cx="8125428" cy="4522924"/>
          </a:xfrm>
        </p:spPr>
        <p:txBody>
          <a:bodyPr>
            <a:normAutofit/>
          </a:bodyPr>
          <a:lstStyle/>
          <a:p>
            <a:r>
              <a:rPr lang="en-US" sz="4400" dirty="0"/>
              <a:t>Dendrites</a:t>
            </a:r>
          </a:p>
          <a:p>
            <a:r>
              <a:rPr lang="en-US" sz="4400" dirty="0"/>
              <a:t>Cell Body or Soma</a:t>
            </a:r>
          </a:p>
          <a:p>
            <a:r>
              <a:rPr lang="en-US" sz="4400" dirty="0"/>
              <a:t>Axons</a:t>
            </a:r>
          </a:p>
          <a:p>
            <a:r>
              <a:rPr lang="en-US" sz="4400" dirty="0"/>
              <a:t>Axon Terminals</a:t>
            </a:r>
          </a:p>
        </p:txBody>
      </p:sp>
    </p:spTree>
    <p:extLst>
      <p:ext uri="{BB962C8B-B14F-4D97-AF65-F5344CB8AC3E}">
        <p14:creationId xmlns:p14="http://schemas.microsoft.com/office/powerpoint/2010/main" val="400295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vegetable, arranged&#10;&#10;Description automatically generated">
            <a:extLst>
              <a:ext uri="{FF2B5EF4-FFF2-40B4-BE49-F238E27FC236}">
                <a16:creationId xmlns:a16="http://schemas.microsoft.com/office/drawing/2014/main" id="{0AF6D71F-FAB2-4407-42A2-FA4F01C73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5" r="2116" b="-1"/>
          <a:stretch/>
        </p:blipFill>
        <p:spPr>
          <a:xfrm>
            <a:off x="2522358" y="313777"/>
            <a:ext cx="9669642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DCCA5-3CE6-53CE-5040-7F66A26E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Function of Synapse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EC89-6622-F39C-70D9-9A0EEA27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8537294" cy="3742762"/>
          </a:xfrm>
        </p:spPr>
        <p:txBody>
          <a:bodyPr>
            <a:norm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Neurotransmitter reuptake </a:t>
            </a:r>
          </a:p>
          <a:p>
            <a:r>
              <a:rPr lang="en-US" dirty="0"/>
              <a:t>Some drugs (</a:t>
            </a:r>
            <a:r>
              <a:rPr lang="en-US" dirty="0">
                <a:highlight>
                  <a:srgbClr val="FFFF00"/>
                </a:highlight>
              </a:rPr>
              <a:t>SSRIs - Selective Serotonin Reuptake Inhibiter</a:t>
            </a:r>
            <a:r>
              <a:rPr lang="en-US" dirty="0"/>
              <a:t>) block these reuptake proteins resulting in more neurotransmitters available to stimulate post-synaptic neurons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234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EC81-CAA3-5BDF-A5BC-95945C9E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5BA1DAD-84D2-AB82-2EAE-62CBF0FC6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14" y="0"/>
            <a:ext cx="11756572" cy="6858000"/>
          </a:xfrm>
        </p:spPr>
      </p:pic>
    </p:spTree>
    <p:extLst>
      <p:ext uri="{BB962C8B-B14F-4D97-AF65-F5344CB8AC3E}">
        <p14:creationId xmlns:p14="http://schemas.microsoft.com/office/powerpoint/2010/main" val="291863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8BF4-EECC-D311-3537-0F2FC674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9" y="-1203767"/>
            <a:ext cx="10515600" cy="3507129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SSRI Reuptake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F71C596-8A88-2DA6-8CD1-3334501ABA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6151" y="972273"/>
            <a:ext cx="5254699" cy="5671595"/>
          </a:xfrm>
        </p:spPr>
      </p:pic>
      <p:pic>
        <p:nvPicPr>
          <p:cNvPr id="8" name="Content Placeholder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641B205-67A0-06EC-1F0C-85F6696357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110" b="5479"/>
          <a:stretch/>
        </p:blipFill>
        <p:spPr>
          <a:xfrm>
            <a:off x="5525599" y="1296365"/>
            <a:ext cx="6546796" cy="5347504"/>
          </a:xfrm>
        </p:spPr>
      </p:pic>
    </p:spTree>
    <p:extLst>
      <p:ext uri="{BB962C8B-B14F-4D97-AF65-F5344CB8AC3E}">
        <p14:creationId xmlns:p14="http://schemas.microsoft.com/office/powerpoint/2010/main" val="405682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A34-A851-0F9A-C352-FF64A60E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5084225-1321-A483-B6A1-EEDC43D08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318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51AC-A28D-63CC-EE4C-1DDE2886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Dendrites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Short (usually, about 100 microns in length) protoplasmic extensions that arise from body</a:t>
            </a:r>
          </a:p>
          <a:p>
            <a:r>
              <a:rPr lang="en-US" dirty="0"/>
              <a:t>Primarily involved in receiving neural signals from other neurons</a:t>
            </a:r>
          </a:p>
          <a:p>
            <a:r>
              <a:rPr lang="en-US" dirty="0"/>
              <a:t>Extensions of the cell body of the neuron that act as neurotransmitter receptors at a synapse </a:t>
            </a:r>
          </a:p>
          <a:p>
            <a:r>
              <a:rPr lang="en-US" dirty="0"/>
              <a:t>Dendritic cell membranes contain different types of Channels and receptors: 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Ligand-gated ion channels </a:t>
            </a:r>
          </a:p>
          <a:p>
            <a:pPr lvl="2"/>
            <a:r>
              <a:rPr lang="en-US" sz="3200" dirty="0">
                <a:highlight>
                  <a:srgbClr val="FFFF00"/>
                </a:highlight>
              </a:rPr>
              <a:t>Quick response</a:t>
            </a:r>
          </a:p>
          <a:p>
            <a:pPr lvl="2"/>
            <a:r>
              <a:rPr lang="en-US" sz="3200" dirty="0"/>
              <a:t>Neurotransmitter binds to allosteric site, opening up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439838"/>
            <a:ext cx="10515600" cy="59087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G-Protein Coupled Receptors (GPCR)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Slower response</a:t>
            </a:r>
          </a:p>
          <a:p>
            <a:pPr lvl="1"/>
            <a:r>
              <a:rPr lang="en-US" dirty="0"/>
              <a:t>Neurotransmitter binds to receptor </a:t>
            </a:r>
          </a:p>
          <a:p>
            <a:r>
              <a:rPr lang="en-US" dirty="0"/>
              <a:t>These receptors work by allowing positive or negative ions to enter the cell: 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Positive Ions </a:t>
            </a:r>
          </a:p>
          <a:p>
            <a:pPr lvl="2"/>
            <a:r>
              <a:rPr lang="en-US" sz="3200" dirty="0">
                <a:highlight>
                  <a:srgbClr val="FFFF00"/>
                </a:highlight>
              </a:rPr>
              <a:t>Excitatory Postsynaptic Potential (</a:t>
            </a:r>
            <a:r>
              <a:rPr lang="en-US" sz="3200" b="1" dirty="0">
                <a:highlight>
                  <a:srgbClr val="FFFF00"/>
                </a:highlight>
              </a:rPr>
              <a:t>EPSP</a:t>
            </a:r>
            <a:r>
              <a:rPr lang="en-US" sz="3200" dirty="0"/>
              <a:t>)</a:t>
            </a:r>
          </a:p>
          <a:p>
            <a:pPr lvl="2"/>
            <a:r>
              <a:rPr lang="en-US" sz="3200" dirty="0"/>
              <a:t>EPSPs cause </a:t>
            </a:r>
            <a:r>
              <a:rPr lang="en-US" sz="3200" b="1" dirty="0"/>
              <a:t>depolarization </a:t>
            </a:r>
          </a:p>
          <a:p>
            <a:pPr lvl="3"/>
            <a:r>
              <a:rPr lang="en-US" sz="2400" dirty="0">
                <a:latin typeface="Arial Nova" panose="020B0504020202020204" pitchFamily="34" charset="0"/>
              </a:rPr>
              <a:t>Negative on outside and positive on inside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Negative Ions </a:t>
            </a:r>
          </a:p>
          <a:p>
            <a:pPr lvl="2"/>
            <a:r>
              <a:rPr lang="en-US" sz="3200" dirty="0">
                <a:highlight>
                  <a:srgbClr val="FFFF00"/>
                </a:highlight>
              </a:rPr>
              <a:t>Inhibitory Postsynaptic Potential (</a:t>
            </a:r>
            <a:r>
              <a:rPr lang="en-US" sz="3200" b="1" dirty="0">
                <a:highlight>
                  <a:srgbClr val="FFFF00"/>
                </a:highlight>
              </a:rPr>
              <a:t>IPSP</a:t>
            </a:r>
            <a:r>
              <a:rPr lang="en-US" sz="3200" dirty="0">
                <a:highlight>
                  <a:srgbClr val="FFFF00"/>
                </a:highlight>
              </a:rPr>
              <a:t>)</a:t>
            </a:r>
          </a:p>
          <a:p>
            <a:pPr lvl="2"/>
            <a:r>
              <a:rPr lang="en-US" sz="3200" dirty="0"/>
              <a:t>IPSPs cause </a:t>
            </a:r>
            <a:r>
              <a:rPr lang="en-US" sz="3200" b="1" dirty="0"/>
              <a:t>hyperpolarization</a:t>
            </a:r>
          </a:p>
          <a:p>
            <a:pPr lvl="3"/>
            <a:r>
              <a:rPr lang="en-US" sz="2400" dirty="0">
                <a:latin typeface="Arial Nova" panose="020B0504020202020204" pitchFamily="34" charset="0"/>
              </a:rPr>
              <a:t>Positive on inside and negative on inside</a:t>
            </a:r>
            <a:br>
              <a:rPr lang="en-US" sz="3000" b="1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1854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51AC-A28D-63CC-EE4C-1DDE2886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7EFB743E-27C8-2F9D-B217-6B5F810C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6" y="0"/>
            <a:ext cx="12028714" cy="6858000"/>
          </a:xfrm>
        </p:spPr>
      </p:pic>
    </p:spTree>
    <p:extLst>
      <p:ext uri="{BB962C8B-B14F-4D97-AF65-F5344CB8AC3E}">
        <p14:creationId xmlns:p14="http://schemas.microsoft.com/office/powerpoint/2010/main" val="246834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51AC-A28D-63CC-EE4C-1DDE2886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called a soma (= “body”; plural = </a:t>
            </a:r>
            <a:r>
              <a:rPr lang="en-US" dirty="0" err="1">
                <a:highlight>
                  <a:srgbClr val="FFFF00"/>
                </a:highlight>
              </a:rPr>
              <a:t>somata</a:t>
            </a:r>
            <a:r>
              <a:rPr lang="en-US" dirty="0"/>
              <a:t>)</a:t>
            </a:r>
          </a:p>
          <a:p>
            <a:r>
              <a:rPr lang="en-US" dirty="0"/>
              <a:t>Contains nucleus, nucleic acids, and the usual organelles</a:t>
            </a:r>
          </a:p>
          <a:p>
            <a:r>
              <a:rPr lang="en-US" dirty="0"/>
              <a:t>Typically, neurons are very active metabolically in order to support neural signaling and the synthetic requirements that are necessary to maintain the intricate protoplasmic processes that arise from the body</a:t>
            </a:r>
          </a:p>
        </p:txBody>
      </p:sp>
    </p:spTree>
    <p:extLst>
      <p:ext uri="{BB962C8B-B14F-4D97-AF65-F5344CB8AC3E}">
        <p14:creationId xmlns:p14="http://schemas.microsoft.com/office/powerpoint/2010/main" val="166401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51AC-A28D-63CC-EE4C-1DDE2886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Body / Soma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functions of the cell body include: </a:t>
            </a:r>
          </a:p>
          <a:p>
            <a:pPr lvl="1"/>
            <a:r>
              <a:rPr lang="en-US" sz="3200" dirty="0"/>
              <a:t>Receiving graded potentials through receptors on its membrane (same as dendrites) </a:t>
            </a:r>
          </a:p>
          <a:p>
            <a:pPr lvl="1"/>
            <a:r>
              <a:rPr lang="en-US" sz="3200" dirty="0"/>
              <a:t>Synthesizing the proteins necessary for cell function: DNA from the nucleus is transcribed into mRNA mRNA travels to the rough endoplasmic reticulum </a:t>
            </a:r>
          </a:p>
          <a:p>
            <a:r>
              <a:rPr lang="en-US" dirty="0"/>
              <a:t>Proteins travel to the Golgi apparatus where they are packaged into vesicles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7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D53A-1CB3-DF1B-C67F-9B6DAD0687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914400"/>
            <a:ext cx="10515600" cy="5434149"/>
          </a:xfrm>
        </p:spPr>
        <p:txBody>
          <a:bodyPr/>
          <a:lstStyle/>
          <a:p>
            <a:r>
              <a:rPr lang="en-US" dirty="0"/>
              <a:t>Types of proteins synthesized in the cell body include: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Neurotransmitters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Enzymes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Membrane proteins </a:t>
            </a:r>
          </a:p>
          <a:p>
            <a:r>
              <a:rPr lang="en-US" dirty="0"/>
              <a:t>Neurons constantly receive hundreds of both IPSPs and ESPs through dendrites and cell body receptors.</a:t>
            </a:r>
          </a:p>
          <a:p>
            <a:pPr lvl="1"/>
            <a:r>
              <a:rPr lang="en-US" sz="3200" dirty="0"/>
              <a:t>These are known as graded potentials. </a:t>
            </a:r>
          </a:p>
          <a:p>
            <a:pPr lvl="1"/>
            <a:r>
              <a:rPr lang="en-US" sz="3200" dirty="0"/>
              <a:t>In order for a neuron to be able to process action potentials, the sum of these voltages must reach a threshold of -55mV</a:t>
            </a:r>
          </a:p>
          <a:p>
            <a:endParaRPr lang="en-US" dirty="0"/>
          </a:p>
        </p:txBody>
      </p:sp>
      <p:pic>
        <p:nvPicPr>
          <p:cNvPr id="1025" name="Picture 1" descr="page1image6292416">
            <a:extLst>
              <a:ext uri="{FF2B5EF4-FFF2-40B4-BE49-F238E27FC236}">
                <a16:creationId xmlns:a16="http://schemas.microsoft.com/office/drawing/2014/main" id="{6B39D1B1-4CA4-8DBF-82A0-2962C919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0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814</Words>
  <Application>Microsoft Macintosh PowerPoint</Application>
  <PresentationFormat>Widescreen</PresentationFormat>
  <Paragraphs>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Nova</vt:lpstr>
      <vt:lpstr>Calibri</vt:lpstr>
      <vt:lpstr>Calibri Light</vt:lpstr>
      <vt:lpstr>Office Theme</vt:lpstr>
      <vt:lpstr>Neuron Anatomy &amp;  Cell Function</vt:lpstr>
      <vt:lpstr>Major Parts of Neurons</vt:lpstr>
      <vt:lpstr>PowerPoint Presentation</vt:lpstr>
      <vt:lpstr>Dendrites</vt:lpstr>
      <vt:lpstr>PowerPoint Presentation</vt:lpstr>
      <vt:lpstr>PowerPoint Presentation</vt:lpstr>
      <vt:lpstr>Cell Body</vt:lpstr>
      <vt:lpstr>Cell Body / Soma</vt:lpstr>
      <vt:lpstr>PowerPoint Presentation</vt:lpstr>
      <vt:lpstr>PowerPoint Presentation</vt:lpstr>
      <vt:lpstr>Axons</vt:lpstr>
      <vt:lpstr>PowerPoint Presentation</vt:lpstr>
      <vt:lpstr>PowerPoint Presentation</vt:lpstr>
      <vt:lpstr>PowerPoint Presentation</vt:lpstr>
      <vt:lpstr>PowerPoint Presentation</vt:lpstr>
      <vt:lpstr>Axon Terminal</vt:lpstr>
      <vt:lpstr>Functions of Synapse</vt:lpstr>
      <vt:lpstr>PowerPoint Presentation</vt:lpstr>
      <vt:lpstr>Function of Synapse</vt:lpstr>
      <vt:lpstr>Function of Synapse</vt:lpstr>
      <vt:lpstr>PowerPoint Presentation</vt:lpstr>
      <vt:lpstr>SSRI Reuptake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 Anatomy &amp;  Cell Function</dc:title>
  <dc:creator>Mumaugh, Gary</dc:creator>
  <cp:lastModifiedBy>Mumaugh, Gary</cp:lastModifiedBy>
  <cp:revision>2</cp:revision>
  <dcterms:created xsi:type="dcterms:W3CDTF">2022-09-01T02:10:58Z</dcterms:created>
  <dcterms:modified xsi:type="dcterms:W3CDTF">2023-11-12T00:05:15Z</dcterms:modified>
</cp:coreProperties>
</file>