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93" r:id="rId4"/>
    <p:sldId id="260" r:id="rId5"/>
    <p:sldId id="281" r:id="rId6"/>
    <p:sldId id="261" r:id="rId7"/>
    <p:sldId id="295" r:id="rId8"/>
    <p:sldId id="294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5" r:id="rId18"/>
    <p:sldId id="304" r:id="rId19"/>
    <p:sldId id="306" r:id="rId20"/>
    <p:sldId id="307" r:id="rId21"/>
    <p:sldId id="308" r:id="rId22"/>
    <p:sldId id="309" r:id="rId23"/>
    <p:sldId id="310" r:id="rId24"/>
    <p:sldId id="311" r:id="rId25"/>
    <p:sldId id="31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02:51:58.853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1 3596 24575,'9'-12'0,"2"-4"0,-2 6 0,1-3 0,3 4 0,-5 1 0,1-5 0,-1 3 0,1-7 0,0 8 0,0-9 0,-1 4 0,1 0 0,0-3 0,0 3 0,0-5 0,4 1 0,-2-1 0,2 1 0,1-6 0,-4 5 0,9-10 0,-4 4 0,5-6 0,1-5 0,-5 9 0,3-8 0,-8 10 0,7 0 0,-7 6 0,2 2 0,-5 7 0,-3-3 0,2 5 0,-6-5 0,3 3 0,0-7 0,2-2 0,3-6 0,1-5 0,0-1 0,1-5 0,-1 4 0,1-10 0,-1 10 0,0-4 0,0 5 0,0 6 0,0-4 0,-1 10 0,1-5 0,-5 5 0,3 1 0,-7 0 0,7-1 0,-3 1 0,5-1 0,-1-5 0,1-1 0,0-5 0,-1 5 0,1-4 0,0 4 0,0-5 0,0 5 0,0-4 0,3 9 0,-2-9 0,2 9 0,-3-3 0,-1 4 0,0 1 0,0 4 0,0-4 0,-4 9 0,3-4 0,-3 0 0,3 4 0,1-9 0,0 4 0,4-4 0,1-1 0,5 1 0,5-7 0,-3 0 0,4-2 0,-5-2 0,-1 10 0,-4-10 0,2 9 0,-2-4 0,-1 6 0,0-1 0,-1 1 0,-3-1 0,7 1 0,-2-6 0,5-1 0,-1 0 0,1-4 0,-1 4 0,1 0 0,-1-4 0,0 9 0,0-3 0,-5 9 0,3-4 0,-3 4 0,4 0 0,1-4 0,-1 8 0,0-7 0,6 2 0,1-5 0,13-7 0,-6 5 0,13-12 0,-5 5 0,8-6 0,-2 5 0,1-4 0,-2 4 0,-5 2 0,4 0 0,-12 7 0,4 0 0,-6 6 0,0-5 0,0 9 0,1-4 0,-1 1 0,6 2 0,2-8 0,6 3 0,-1-5 0,8-1 0,-5 1 0,11-2 0,-11 2 0,-2 0 0,-1 5 0,-12 3 0,0 3 0,-2 1 0,-9 1 0,3-1 0,1 1 0,-4-1 0,22-4 0,-8 2 0,11-7 0,-2 2 0,-6 1 0,1 0 0,4 0 0,-4 5 0,0-5 0,-2 5 0,0 1 0,-4 4 0,4-3 0,-6 3 0,7-9 0,-6 3 0,12-9 0,-6 5 0,1-1 0,-2-3 0,-6 9 0,-5-3 0,-1 4 0,-10 1 0,-2 0 0,-3 4 0,-1 2 0,0-1 0,1 3 0,-1-3 0,0 1 0,5 2 0,1-7 0,4 3 0,6-1 0,1-2 0,0 3 0,3-1 0,-8-2 0,4 3 0,-6-5 0,0 5 0,1-3 0,-1 3 0,0 0 0,-4-3 0,3 3 0,-3-4 0,5 4 0,4-4 0,-3 4 0,9-5 0,-10 4 0,5-2 0,-1 7 0,-3-8 0,9 8 0,-9-3 0,3 0 0,1 3 0,1-8 0,0 8 0,-2-3 0,-9 0 0,3 3 0,-7-3 0,2 4 0,-3 0 0,-1 0 0,0 0 0,0 0 0,0 0 0,0 0 0,5 0 0,1 0 0,4 0 0,-4 0 0,3 0 0,-3 0 0,4 0 0,1 0 0,-1 0 0,0 0 0,1 0 0,-6 0 0,0 0 0,-4 0 0,-1 0 0,0 0 0,0 4 0,-3 0 0,2 0 0,-3 3 0,4-6 0,-3 6 0,2-6 0,-2 7 0,3-7 0,1 6 0,-1-2 0,0 3 0,5 1 0,-4-1 0,4 1 0,-5-1 0,1 0 0,-1-3 0,0 2 0,1-6 0,-5 7 0,0-4 0,-4 4 0,0-1 0,4-3 0,0 3 0,4-2 0,1 3 0,-1 1 0,0-1 0,1 0 0,-1 0 0,0 1 0,0-1 0,1 0 0,-1 1 0,0-1 0,5 1 0,1-1 0,4 2 0,1-1 0,-1 0 0,0 0 0,1 0 0,-5 0 0,3 0 0,-8-1 0,4 1 0,0 0 0,-4-1 0,8 1 0,-3 0 0,0 0 0,3 4 0,-3-3 0,0 3 0,-1-5 0,-5 1 0,0-1 0,1 0 0,-1 0 0,0 0 0,0 1 0,0-1 0,0 0 0,5 1 0,-3-1 0,7 5 0,-3-3 0,4 3 0,0 0 0,1-2 0,-1 6 0,6-2 0,-5-1 0,10 5 0,-4-3 0,0 3 0,-2 0 0,-4-5 0,-1 0 0,-4-6 0,-1 1 0,-5-1 0,0-3 0,1-1 0,-1-4 0,0 0 0,1 0 0,-1 0 0,5 4 0,0-3 0,6 3 0,4-4 0,-3 4 0,-1-3 0,-2 3 0,-7-4 0,2 0 0,-3 4 0,-1-3 0,0 2 0,0-3 0,0 0 0,0 0 0,0 0 0,0 0 0,1 0 0,-1 0 0,0 0 0,0 0 0,0 0 0,0 0 0,0 0 0,0 0 0,0 0 0,1 0 0,-1 0 0,0 0 0,0 0 0,0 0 0,0 0 0,0 0 0,0 0 0,-3-4 0,2 4 0,-2-4 0,3 4 0,-1 0 0,6 0 0,-4 0 0,7 0 0,-7 0 0,3 0 0,-4 0 0,1 0 0,-2 0 0,6 0 0,-3 0 0,14 0 0,-13 0 0,10 0 0,-17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02:52:21.89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1393 24575,'13'17'0,"-1"-2"0,-4-2 0,1-4 0,0 9 0,4-9 0,-3 4 0,15 13 0,-14-14 0,15 18 0,-17-21 0,4 4 0,-4-1 0,-1-2 0,5 3 0,-3-5 0,2 1 0,-3-1 0,-1 1 0,1 3 0,-1-2 0,1 3 0,-1-5 0,5 1 0,-4-1 0,4 1 0,-5-1 0,0 0 0,1-3 0,-1 2 0,0-2 0,0-1 0,-3 3 0,2-6 0,-2 7 0,3-8 0,0 8 0,1-4 0,-1 1 0,0 2 0,0-2 0,1 3 0,-1-3 0,0 2 0,1-2 0,-1-1 0,0 4 0,0-4 0,1 1 0,-1 2 0,0-2 0,1 3 0,3 1 0,-2-1 0,7-3 0,-8 3 0,4-4 0,-5 1 0,5 3 0,-3-7 0,2 7 0,-3-8 0,-1 4 0,0 0 0,0-3 0,1 2 0,-1 1 0,0-3 0,1 3 0,3 0 0,-2-3 0,3 3 0,-1-4 0,-2 0 0,2 0 0,-3 0 0,-1 0 0,5 0 0,-4 0 0,4 0 0,0 0 0,1 0 0,-1 0 0,5 0 0,-4 0 0,4 0 0,0 0 0,6 0 0,-5 0 0,10 0 0,-9 0 0,-1-4 0,-2 3 0,-3-7 0,0 7 0,-1-7 0,-5 4 0,0-5 0,1 5 0,-1-4 0,0 3 0,5-3 0,-4-1 0,4 0 0,-1-3 0,-3 3 0,3-3 0,1 3 0,-4 0 0,9-4 0,-9 4 0,4-9 0,0 4 0,-2-9 0,2 3 0,-3-4 0,-1 6 0,0-1 0,0 1 0,0 4 0,0-4 0,0 4 0,-1 0 0,1-3 0,0 3 0,0 0 0,0-3 0,0 7 0,-1-3 0,0 5 0,1-1 0,-1 1 0,0 0 0,1-1 0,-1 1 0,0 3 0,1-2 0,-1 2 0,0-3 0,5-1 0,-4 0 0,8 4 0,-7-2 0,7 6 0,-8-7 0,4 7 0,0-2 0,-4 3 0,9-5 0,-9 4 0,8-3 0,-7 4 0,2 0 0,1 0 0,-3 0 0,7 0 0,-3 0 0,0 0 0,3 0 0,-3 0 0,0 0 0,3 0 0,-8 0 0,4 0 0,-5 0 0,5 0 0,-4 0 0,4 0 0,-5 0 0,1 0 0,-1 0 0,0 0 0,1 0 0,-1 0 0,0 0 0,0 0 0,1 0 0,-1-3 0,5 2 0,1-7 0,4 3 0,6-5 0,-5 0 0,10 0 0,-4-4 0,0 3 0,4-3 0,-10 4 0,5 1 0,-6-5 0,-4 4 0,3-3 0,-3 0 0,4 3 0,1-8 0,13-5 0,-6 1 0,14-12 0,-15 13 0,7-10 0,-7 10 0,6-5 0,-6 7 0,5-7 0,-10 6 0,5-5 0,-7 11 0,0-4 0,1 4 0,-1 0 0,-4 1 0,3 3 0,-7-3 0,3 3 0,-4-2 0,-1 3 0,5 0 0,-4 1 0,4-1 0,-5 1 0,1-5 0,4 3 0,-4-3 0,5 0 0,-2 3 0,-2-3 0,3-1 0,-4 5 0,-1-4 0,1 0 0,-1 4 0,1-4 0,0 0 0,-1 3 0,1-3 0,0 1 0,-1 2 0,5-7 0,1 3 0,0 0 0,3-4 0,1 0 0,-3 3 0,2-2 0,-9 4 0,5 3 0,-3-3 0,3 0 0,-4 4 0,4-9 0,-4 9 0,4-9 0,0 4 0,-3-4 0,8-1 0,-4 1 0,0-1 0,3 1 0,-2 0 0,3-1 0,1-5 0,0 9 0,1-13 0,-2 16 0,1-11 0,0 13 0,-5-7 0,-1 10 0,-5-4 0,1 6 0,-1 0 0,-3-2 0,2 3 0,-7-4 0,7 0 0,-6 1 0,6 2 0,-3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02:53:01.6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406 7642 24575,'0'-41'0,"-4"12"0,-2-8 0,-3 12 0,-7-12 0,4 0 0,-8-7 0,7 0 0,-3-7 0,0 5 0,3-5 0,-3 1 0,5 4 0,-1-5 0,1 7 0,5 0 0,-4 0 0,5 6 0,-6-4 0,0 10 0,1-4 0,0 5 0,-1-5 0,1 4 0,4-10 0,-3 10 0,3-10 0,-5 10 0,0-11 0,6 12 0,-5-6 0,9 7 0,-8 0 0,3-1 0,1 1 0,-4 5 0,8-4 0,-8-2 0,3-1 0,0-4 0,-3 0 0,3 4 0,0-11 0,-3 6 0,7-1 0,-3 1 0,5 7 0,0 0 0,0 5 0,0 1 0,0 6 0,0 4 0,0 1 0,0 0 0,0 3 0,0-3 0,0 1 0,0-2 0,0-5 0,0 1 0,0-6 0,0 4 0,0-4 0,0 6 0,0-1 0,0 1 0,0 0 0,5-1 0,-4 1 0,7-1 0,-3 1 0,0-1 0,3-4 0,-2 3 0,3-4 0,1 0 0,-1 5 0,1-10 0,-1 9 0,1-9 0,-1 9 0,1-4 0,0 1 0,-1 3 0,0-4 0,1 6 0,-1-1 0,0 1 0,0-6 0,1 4 0,0-9 0,-1 4 0,1-5 0,0 0 0,5 0 0,-4-1 0,3 6 0,-4 2 0,-1-1 0,1 4 0,0-9 0,-1 9 0,0-3 0,1-1 0,-1 4 0,1-9 0,-1 9 0,1-9 0,0 10 0,0-10 0,-5 9 0,3-4 0,-7 6 0,8-1 0,-4 1 0,0 4 0,2 1 0,-6 0 0,7 4 0,-7-4 0,6 0 0,-1-1 0,2 0 0,1-4 0,-4 9 0,3-4 0,-3 0 0,0 4 0,2-4 0,-6 5 0,3 0 0,-1 3 0,-2-2 0,2 3 0,-3-4 0,4 4 0,4 15 0,1 1 0,4 12 0,-8-17 0,-1-13 0,-4-14 0,14-30 0,-6 15 0,16-15 0,-13 20 0,4-1 0,-5 1 0,0-6 0,5 4 0,-4-4 0,4 6 0,0-7 0,-3 5 0,3-4 0,-1 6 0,-2-1 0,2 1 0,-4 0 0,5 0 0,-4-1 0,3 1 0,-4 5 0,0-4 0,4 4 0,-3 0 0,3-4 0,0 9 0,-4-3 0,3 4 0,-3 1 0,-2 4 0,1-4 0,0 9 0,0-8 0,-1 7 0,2-13 0,-1 8 0,0-9 0,1 1 0,-1-2 0,1 0 0,5-4 0,-5 9 0,4-4 0,-5 6 0,0-1 0,0 1 0,0 4 0,0 1 0,-5 5 0,4-5 0,-7 3 0,7-7 0,-3 3 0,5-5 0,-1 1 0,0-1 0,0 1 0,-4-1 0,3 1 0,-2 0 0,3-1 0,0 1 0,-4-1 0,3-5 0,-2 5 0,4-10 0,-1 4 0,6-6 0,-4-5 0,9-2 0,6-19 0,-7 9 0,6-3 0,-14 9 0,-1 10 0,0-4 0,0 5 0,1-5 0,3 4 0,-2-4 0,2 6 0,-4-1 0,0 1 0,4 5 0,-3-4 0,7 4 0,-7-5 0,8-1 0,-7 1 0,7 0 0,-4 0 0,6-7 0,-5 6 0,4-12 0,-4 11 0,6-10 0,-6 4 0,4 0 0,-8 2 0,7-1 0,-4 11 0,2-9 0,-4 15 0,-3-9 0,-1 14 0,0-8 0,0 9 0,0-4 0,0-1 0,1-4 0,-1 3 0,1-4 0,-1 0 0,0 5 0,-3-5 0,2 5 0,-2-4 0,3 3 0,0-4 0,1 1 0,-5 3 0,4-4 0,-5 10 0,1-3 0,3 3 0,-7 0 0,7-4 0,-3 4 0,5-9 0,0-2 0,0-6 0,5-5 0,-4 4 0,9-4 0,-9 6 0,3 5 0,-4 1 0,-1 10 0,-1 1 0,-3 5 0,-1-1 0,-1 1 0,2 0 0,3-5 0,1-1 0,1-9 0,-1 3 0,0 1 0,0 1 0,-1 9 0,1-4 0,-4 5 0,2-1 0,-3 1 0,4 0 0,-3 0 0,-2 0 0,1 3 0,-3-2 0,2 2 0,1 1 0,-3-4 0,3 4 0,-1-1 0,-2-3 0,3 4 0,-4-4 0,0 0 0,4 4 0,-4-8 0,8 2 0,-3-9 0,9 1 0,-4-1 0,3 5 0,-5 1 0,1 5 0,-1 0 0,-4 0 0,0 0 0,0 3 0,-3-2 0,6 7 0,-6-8 0,5 4 0,-5-4 0,6-1 0,-2-4 0,4 4 0,-4-4 0,3 0 0,-4 4 0,5-4 0,-1 4 0,-3 1 0,2 3 0,-6-2 0,6 2 0,-6-3 0,3 0 0,-1 3 0,-2-2 0,3 3 0,-4-4 0,0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8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9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1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8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9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4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8/31/23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8/31/23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5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8/31/23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3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9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1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911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916BC-70EA-6B4B-9FD5-FFFF99680799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1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96E39-7294-29E7-27D8-716241E1CB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Arial Nova" panose="020F0502020204030204" pitchFamily="34" charset="0"/>
              </a:rPr>
              <a:t>Parietal Lobe Anatomy and Function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C946A5-996A-8F2D-B952-06EA5F45DD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Dr. Gary Mumaugh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Campbellsville University</a:t>
            </a:r>
          </a:p>
        </p:txBody>
      </p:sp>
    </p:spTree>
    <p:extLst>
      <p:ext uri="{BB962C8B-B14F-4D97-AF65-F5344CB8AC3E}">
        <p14:creationId xmlns:p14="http://schemas.microsoft.com/office/powerpoint/2010/main" val="133144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8226-1348-E7EA-FAD1-F4D75DB3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Primary Somatosensory Cortex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0DCEA-C176-ECB1-CA5C-0D482DC62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Contributes to 40% of motor function through: 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Corticobulbar tracts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From the cortex to the pons 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Corticospinal tracts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From the cortex to the spinal cord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is this important? 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sensory information can also be processed through the executive reasoning of the frontal lobe and help with motor movement based upon all of that information 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86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9C219-A1BE-DF36-84F3-D2FC780B4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65F1C026-F654-0D03-E284-D09B3B229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" t="8302" r="1562" b="6628"/>
          <a:stretch/>
        </p:blipFill>
        <p:spPr bwMode="auto">
          <a:xfrm>
            <a:off x="221673" y="249382"/>
            <a:ext cx="11790217" cy="6442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4416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BE539-FBBF-AF66-7272-3425CCB4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Somatotopy Of Parietal Lobe                                                                                            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BF8A1-F4CB-AED7-0152-EE54DE08A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somatosensory Homunculus: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Medial cortex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corresponds to 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lower extremities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Lateral cortex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corresponds to 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upper extremities and face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bigger a structure, the more sensitivity that area has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32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99877-A955-164C-3428-9AFB9E7EE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95244"/>
          </a:xfrm>
        </p:spPr>
        <p:txBody>
          <a:bodyPr>
            <a:no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Sensory Homunculus</a:t>
            </a:r>
            <a:b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Sensations from lower leg goes to medial part of the primary somatosensory cortex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Sensations from upper extremity to lateral part of the primary somatosensory cortex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B13C2C0-ADD0-D586-DEC9-7485C98DF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5" y="2535382"/>
            <a:ext cx="5219499" cy="4059382"/>
          </a:xfrm>
          <a:prstGeom prst="rect">
            <a:avLst/>
          </a:prstGeom>
        </p:spPr>
      </p:pic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D2D1542-E7E3-C1DF-F944-921C1391F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8" r="2254" b="28500"/>
          <a:stretch/>
        </p:blipFill>
        <p:spPr bwMode="auto">
          <a:xfrm>
            <a:off x="6096001" y="2535382"/>
            <a:ext cx="5763490" cy="4059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8341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D6E5E-E41A-7A07-7766-3D698B688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Internal Carotid Artery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026" name="Picture 2" descr="What Are The Carotid Arteries?">
            <a:extLst>
              <a:ext uri="{FF2B5EF4-FFF2-40B4-BE49-F238E27FC236}">
                <a16:creationId xmlns:a16="http://schemas.microsoft.com/office/drawing/2014/main" id="{E5D1B37C-9D84-4C10-6BC7-FB523B1069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" y="1354462"/>
            <a:ext cx="5827947" cy="51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rtebral artery - Course, Segments, Branches | Kenhub">
            <a:extLst>
              <a:ext uri="{FF2B5EF4-FFF2-40B4-BE49-F238E27FC236}">
                <a16:creationId xmlns:a16="http://schemas.microsoft.com/office/drawing/2014/main" id="{3DFC0DDA-FD46-F213-0E48-94AAFF933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747" y="1354462"/>
            <a:ext cx="5642064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971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A5FC-9633-3FE2-C735-9A32EC931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Internal Carotid Artery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B384D-32E4-55EA-B251-0CF7EB154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Branches off into an Anterior Cerebral Artery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Goes to lower extremities because it is the medial part of the primary somatosensory cortex.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stroke of the ACA will lose sensations of the lower extremity on the opposite side of the body.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branches of into a middle cerebral artery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Goes to the upper extremities, head and neck because it is the lateral part of the primary somatosensory cortex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stroke of the MCA will lose sensations of the upper extremity, head and neck on the opposite side of the body.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451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7F0A6-ED62-99BC-F8CF-958C66DD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Clinical Correlation- Stroke                                                                                              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98B4D-27FB-0887-C440-453D6422C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symptoms of a stroke differ depending on the affected area in the brain: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lesion of the Anterior Cerebral Artery (A.C.A)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Reduces blood flow to the 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medial cortex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 in weakness and loss of sensation of the 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contralateral lower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extremities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results in a 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paralysis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contralateral lower extremity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blood loss to the primary motor cortex of the frontal lobe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87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7F0A6-ED62-99BC-F8CF-958C66DD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Clinical Correlation- Stroke                                                                                              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98B4D-27FB-0887-C440-453D6422C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symptoms of a stroke differ depending on the affected area in the brain: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lesion of the Middle Cerebral Artery (M.C.A.)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Reduces blood flow to the 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lateral cortex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 in weakness and loss of sensation of the 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contralateral upper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extremities and face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results in a 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paralysis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contralateral upper extremity, head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neck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blood loss to the primary motor cortex of the frontal lobe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61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35818-8A61-0C85-FC92-EFD5DE0F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Somatosensory Association Cortex                                                                    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7B35F-E762-914B-00B0-45D02D9DB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Receives somatosensory information from primary association cortex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Analyzes this information to determine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Size of an object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Texture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Weight of an object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 in 3D space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Compares this information to previous experiences to determine what you are touching (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pattern recognition)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Stores the new information in 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12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5158-94CA-93EE-E797-79A1FD671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ext&#10;&#10;Description automatically generated with medium confidence">
            <a:extLst>
              <a:ext uri="{FF2B5EF4-FFF2-40B4-BE49-F238E27FC236}">
                <a16:creationId xmlns:a16="http://schemas.microsoft.com/office/drawing/2014/main" id="{AD304E80-A491-8D33-DFE3-851C0F39C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6" r="1681" b="955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121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0F5A-CDFC-8AD8-C065-F17781D1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" y="309707"/>
            <a:ext cx="11970327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Cerebral Cortex – 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Parietal</a:t>
            </a:r>
            <a:r>
              <a:rPr lang="en-US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Lobe Anatomy &amp; Function</a:t>
            </a:r>
            <a:b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6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BC77D6-E873-2A06-3708-2EF162AFA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" r="51355" b="5877"/>
          <a:stretch/>
        </p:blipFill>
        <p:spPr bwMode="auto">
          <a:xfrm>
            <a:off x="0" y="1219200"/>
            <a:ext cx="12081163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0708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8345-8FA9-AB8A-36C3-4018164BD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Lesions of Somatosensory Association Cortex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5A55B-D686-D6EA-0CAA-B8ED2D226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Astereognosis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Inability to identify an object only by touch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Agraphesthesia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Inability to recognize letters or numbers drawn on the skin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Asomatognosia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Inability to identify body part position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Abarognosis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Inability to recognize weight differences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94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228D-A3A0-B14C-7650-007F937AA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Astereognosis</a:t>
            </a:r>
            <a:b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Inability to identify an object only by touch</a:t>
            </a:r>
            <a:endParaRPr lang="en-US" sz="3200" dirty="0"/>
          </a:p>
        </p:txBody>
      </p:sp>
      <p:pic>
        <p:nvPicPr>
          <p:cNvPr id="5" name="Content Placeholder 4" descr="A hand holding a dollar bill&#10;&#10;Description automatically generated with medium confidence">
            <a:extLst>
              <a:ext uri="{FF2B5EF4-FFF2-40B4-BE49-F238E27FC236}">
                <a16:creationId xmlns:a16="http://schemas.microsoft.com/office/drawing/2014/main" id="{47A3C4CF-D263-5C89-4B75-804B922BF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517" y="1923474"/>
            <a:ext cx="3980556" cy="4020126"/>
          </a:xfrm>
        </p:spPr>
      </p:pic>
      <p:pic>
        <p:nvPicPr>
          <p:cNvPr id="7" name="Picture 6" descr="A close-up of a person holding a syringe&#10;&#10;Description automatically generated with medium confidence">
            <a:extLst>
              <a:ext uri="{FF2B5EF4-FFF2-40B4-BE49-F238E27FC236}">
                <a16:creationId xmlns:a16="http://schemas.microsoft.com/office/drawing/2014/main" id="{FBC708E9-C4D1-D3B3-F897-E89525C86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887" y="1923474"/>
            <a:ext cx="3594100" cy="4020126"/>
          </a:xfrm>
          <a:prstGeom prst="rect">
            <a:avLst/>
          </a:prstGeom>
        </p:spPr>
      </p:pic>
      <p:pic>
        <p:nvPicPr>
          <p:cNvPr id="9" name="Picture 8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7E637CD7-D716-4301-57FD-FD41410A87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331"/>
          <a:stretch/>
        </p:blipFill>
        <p:spPr>
          <a:xfrm>
            <a:off x="4690183" y="1923475"/>
            <a:ext cx="3332594" cy="402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71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3A16-03CF-6CD4-C6F3-B958F0C5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94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Agraphesthesia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Inability to recognize letters or numbers drawn on the skin 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 descr="Close-up of hands holding each other&#10;&#10;Description automatically generated with medium confidence">
            <a:extLst>
              <a:ext uri="{FF2B5EF4-FFF2-40B4-BE49-F238E27FC236}">
                <a16:creationId xmlns:a16="http://schemas.microsoft.com/office/drawing/2014/main" id="{536549B0-1ADF-0A0B-F01B-5CD4374BA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247" y="1867476"/>
            <a:ext cx="4541678" cy="437506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8A559D-D942-F7C8-5A42-2C948C14E5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91"/>
          <a:stretch/>
        </p:blipFill>
        <p:spPr>
          <a:xfrm>
            <a:off x="6470073" y="1902113"/>
            <a:ext cx="4779818" cy="437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02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21B1-E64F-4E9C-123A-5E41938CF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Asomatognosia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9ACFF-0422-0F2E-009F-7439326F0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Asomatognosia is a neurological disorder characterized as loss of recognition or awareness of part of the body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The failure to acknowledge, for example, a limb, may be expressed verbally or as a pattern of neglect.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1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C84C-3C7E-DB63-AB9A-552C52F8C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228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Abarognosis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Inability to recognize weight differences 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pic>
        <p:nvPicPr>
          <p:cNvPr id="5" name="Content Placeholder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26817192-7453-4A6D-0942-D25EC9F9E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6617" y="1939635"/>
            <a:ext cx="7855527" cy="4294909"/>
          </a:xfrm>
        </p:spPr>
      </p:pic>
    </p:spTree>
    <p:extLst>
      <p:ext uri="{BB962C8B-B14F-4D97-AF65-F5344CB8AC3E}">
        <p14:creationId xmlns:p14="http://schemas.microsoft.com/office/powerpoint/2010/main" val="2256294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C9C7A-3372-F0F7-C0FC-EBFA570E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Posterior Association Area                                                                   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A6E08-4F6C-71A2-B38C-CE77275B8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890"/>
            <a:ext cx="10515600" cy="4771073"/>
          </a:xfrm>
        </p:spPr>
        <p:txBody>
          <a:bodyPr>
            <a:normAutofit fontScale="92500" lnSpcReduction="10000"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Receives somatosensory information from primary association cortex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 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multimodal association area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(Integrates stimuli from various areas of your brain)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Receives information from 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somatosensory, auditory and visual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association areas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Puts the information together to: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sense of the situations around us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spatial coordination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Communicates with the Pre-frontal cortex and the Motor cortex to determine a plan that also involves motor movement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77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AC58-EDEC-F3BB-7CC5-79C776FCC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40507" cy="1325563"/>
          </a:xfrm>
        </p:spPr>
        <p:txBody>
          <a:bodyPr>
            <a:normAutofit fontScale="9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en-US" sz="4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Boundaries of Parietal Lobe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44AEF-0BAA-8E35-A2C4-8B173F7B5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561" y="1458410"/>
            <a:ext cx="4704145" cy="4718553"/>
          </a:xfrm>
        </p:spPr>
        <p:txBody>
          <a:bodyPr>
            <a:norm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Anteriorly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Separated from frontal   lobe by central sulcus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Inferiorly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Separated from temporal lobe by lateral sulcus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Posteriorly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Separated from occipital lobe by parieto-occipital sulcus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Parietal Lobe: Function, Location, and Structure">
            <a:extLst>
              <a:ext uri="{FF2B5EF4-FFF2-40B4-BE49-F238E27FC236}">
                <a16:creationId xmlns:a16="http://schemas.microsoft.com/office/drawing/2014/main" id="{F705C4C9-A218-7E9A-2461-A04BEDF7B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345" y="581891"/>
            <a:ext cx="6410862" cy="577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3DD0CBB-112B-1709-031D-0ABEEEC5CC2E}"/>
                  </a:ext>
                </a:extLst>
              </p14:cNvPr>
              <p14:cNvContentPartPr/>
              <p14:nvPr/>
            </p14:nvContentPartPr>
            <p14:xfrm>
              <a:off x="7190289" y="3125648"/>
              <a:ext cx="2214720" cy="1294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3DD0CBB-112B-1709-031D-0ABEEEC5CC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4649" y="3089648"/>
                <a:ext cx="2286360" cy="13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E574AA0-4343-F9E5-1069-D34BEBD40B42}"/>
                  </a:ext>
                </a:extLst>
              </p14:cNvPr>
              <p14:cNvContentPartPr/>
              <p14:nvPr/>
            </p14:nvContentPartPr>
            <p14:xfrm>
              <a:off x="9397089" y="2886608"/>
              <a:ext cx="1244880" cy="702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E574AA0-4343-F9E5-1069-D34BEBD40B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61449" y="2850608"/>
                <a:ext cx="1316520" cy="77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C3CEFDD-D8CC-D765-773A-590D32C71AF0}"/>
                  </a:ext>
                </a:extLst>
              </p14:cNvPr>
              <p14:cNvContentPartPr/>
              <p14:nvPr/>
            </p14:nvContentPartPr>
            <p14:xfrm>
              <a:off x="7887609" y="625448"/>
              <a:ext cx="888480" cy="2751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C3CEFDD-D8CC-D765-773A-590D32C71A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51609" y="589808"/>
                <a:ext cx="960120" cy="282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537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2244C-CBF0-9EB8-6E88-AC98E0442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5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Functional Areas of Parietal Lobe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3BE78-9B11-F424-8ECD-D48A47DCC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3767"/>
            <a:ext cx="10515600" cy="4973196"/>
          </a:xfrm>
        </p:spPr>
        <p:txBody>
          <a:bodyPr>
            <a:norm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Somatosensory Cortex</a:t>
            </a:r>
            <a: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Conscious awareness 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somatic sensation (touch, pain, temperature, vibrations, pressure, proprioception)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Somatosensory Association Cortex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Analyzing and recognition of somatic sensations</a:t>
            </a:r>
            <a:endParaRPr lang="en-US" sz="3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Memory storage of somatic sensations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providing meaning and understanding to what we feel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7402A791-394E-230D-09BE-2695B7F95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0930" y="1454150"/>
            <a:ext cx="4345940" cy="39497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D5933B-1F22-236E-A13E-FCD0CD196706}"/>
              </a:ext>
            </a:extLst>
          </p:cNvPr>
          <p:cNvSpPr txBox="1"/>
          <p:nvPr/>
        </p:nvSpPr>
        <p:spPr>
          <a:xfrm>
            <a:off x="537210" y="525780"/>
            <a:ext cx="690372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SzPct val="6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Posterior Association Area 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SzPct val="6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Overlaps parts of occipital and temporal lobes</a:t>
            </a:r>
            <a:endParaRPr lang="en-US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SzPct val="6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Integration of somatic, visual and auditory sensations </a:t>
            </a:r>
            <a:endParaRPr lang="en-US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SzPct val="6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Also called the parietal-occipital-temporal cortex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marR="0" lvl="2" indent="-342900">
              <a:spcBef>
                <a:spcPts val="0"/>
              </a:spcBef>
              <a:spcAft>
                <a:spcPts val="0"/>
              </a:spcAft>
              <a:buSzPct val="6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the parietal lobe it is getting somatic sensations</a:t>
            </a:r>
            <a:endParaRPr lang="en-US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marR="0" lvl="2" indent="-342900">
              <a:spcBef>
                <a:spcPts val="0"/>
              </a:spcBef>
              <a:spcAft>
                <a:spcPts val="0"/>
              </a:spcAft>
              <a:buSzPct val="6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the occipital lobe it is getting visual sensations</a:t>
            </a:r>
            <a:endParaRPr lang="en-US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marR="0" lvl="2" indent="-342900">
              <a:spcBef>
                <a:spcPts val="0"/>
              </a:spcBef>
              <a:spcAft>
                <a:spcPts val="0"/>
              </a:spcAft>
              <a:buSzPct val="6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the temporal lobe it is getting auditory sensations</a:t>
            </a:r>
            <a:endParaRPr lang="en-US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SzPct val="6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these sensations come together in one area and is giving information on spatial coordination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318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61102-829E-E2D5-620C-B552D3189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10" y="365125"/>
            <a:ext cx="11647170" cy="148653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Primary Somatosensory Cortex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involved with conscious awareness of somatic sensations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9B362-B43D-63F4-FFB5-085EDC23D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470"/>
            <a:ext cx="10515600" cy="4702493"/>
          </a:xfrm>
        </p:spPr>
        <p:txBody>
          <a:bodyPr>
            <a:norm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Receives sensory information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through: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Dorsal Column Medial Lemniscus Pathway 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Information on: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Fine Touch and Discriminative Touch</a:t>
            </a:r>
            <a:endParaRPr lang="en-US" sz="2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Proprioception</a:t>
            </a:r>
            <a:endParaRPr lang="en-US" sz="2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Vibration </a:t>
            </a:r>
            <a:endParaRPr lang="en-US" sz="2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Fibers decussate at the medulla and arrive at the contralateral side of the cortex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 application of the DCML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3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sensations from the left side of the body will ascend to the right cerebral cortex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3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sensations from the right side of the body will ascend to the left cerebral cortex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2953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6A9C-3BB0-B459-93BB-8A18157A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CE3CA-B0D0-B882-6D05-E9672B28B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1825625"/>
            <a:ext cx="10862310" cy="4351338"/>
          </a:xfrm>
        </p:spPr>
        <p:txBody>
          <a:bodyPr>
            <a:normAutofit/>
          </a:bodyPr>
          <a:lstStyle/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Pathway – All the </a:t>
            </a: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received about fine and discriminative touch, proprioception and vibrations 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travels through the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3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dorsal root ganglia &gt;&gt;&gt;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3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dorsal gray horn of the cord &gt;&gt;&gt;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3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ascends  through the DCML tract and goes to the medulla &gt;&gt;&gt;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3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medulla, it crosses over to the opposite side and continues on to the opposite cerebral cortex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2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61102-829E-E2D5-620C-B552D3189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10" y="365125"/>
            <a:ext cx="11647170" cy="148653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Primary Somatosensory Cortex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involved with conscious awareness of somatic sensations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9B362-B43D-63F4-FFB5-085EDC23D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470"/>
            <a:ext cx="10515600" cy="5132070"/>
          </a:xfrm>
        </p:spPr>
        <p:txBody>
          <a:bodyPr>
            <a:normAutofit fontScale="92500" lnSpcReduction="20000"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Spinothalamic Tract 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Pathways  - Information on: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</a:t>
            </a:r>
            <a:endParaRPr lang="en-US" sz="3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Temperature</a:t>
            </a:r>
            <a:endParaRPr lang="en-US" sz="3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Crude touch</a:t>
            </a:r>
            <a:endParaRPr lang="en-US" sz="3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Pressure</a:t>
            </a:r>
            <a:endParaRPr lang="en-US" sz="3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Fibers decussate at the spinal cord and arrive at the contralateral side of the cortex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 application of the STT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3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Picks up pain, temperature and touch from the left side of the body and it will go to the right cerebral cortex.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3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Picks up pain, temperature and touch from the right side of the body and it will go to the left cerebral cortex.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2243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735CC-21C5-9304-C848-191562CE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0140"/>
            <a:ext cx="10515600" cy="5056823"/>
          </a:xfrm>
        </p:spPr>
        <p:txBody>
          <a:bodyPr>
            <a:normAutofit/>
          </a:bodyPr>
          <a:lstStyle/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Pathway – All the information received about pain, temperature, touch and pressure 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travels through the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3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dorsal root ganglia &gt;&gt;&gt;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3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dorsal gray horn of the cord &gt;&gt;&gt;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3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then crosses in the spinal cord to the opposite side before ascending through the STT into the medulla &gt;&gt;&gt;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3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medulla takes it up to the opposite cerebral cortex on the same side (opposite of the side where the sensation was)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751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1106</Words>
  <Application>Microsoft Macintosh PowerPoint</Application>
  <PresentationFormat>Widescreen</PresentationFormat>
  <Paragraphs>119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Nova</vt:lpstr>
      <vt:lpstr>Calibri</vt:lpstr>
      <vt:lpstr>Calibri Light</vt:lpstr>
      <vt:lpstr>Roboto</vt:lpstr>
      <vt:lpstr>Times New Roman</vt:lpstr>
      <vt:lpstr>Office Theme</vt:lpstr>
      <vt:lpstr>Parietal Lobe Anatomy and Function</vt:lpstr>
      <vt:lpstr>Cerebral Cortex – Parietal Lobe Anatomy &amp; Function </vt:lpstr>
      <vt:lpstr>  Boundaries of Parietal Lobe </vt:lpstr>
      <vt:lpstr>Functional Areas of Parietal Lobe  </vt:lpstr>
      <vt:lpstr>PowerPoint Presentation</vt:lpstr>
      <vt:lpstr>Primary Somatosensory Cortex It is involved with conscious awareness of somatic sensations  </vt:lpstr>
      <vt:lpstr>PowerPoint Presentation</vt:lpstr>
      <vt:lpstr>Primary Somatosensory Cortex It is involved with conscious awareness of somatic sensations  </vt:lpstr>
      <vt:lpstr>PowerPoint Presentation</vt:lpstr>
      <vt:lpstr>Primary Somatosensory Cortex</vt:lpstr>
      <vt:lpstr>PowerPoint Presentation</vt:lpstr>
      <vt:lpstr>Somatotopy Of Parietal Lobe                                                                                              </vt:lpstr>
      <vt:lpstr>Sensory Homunculus Sensations from lower leg goes to medial part of the primary somatosensory cortex Sensations from upper extremity to lateral part of the primary somatosensory cortex </vt:lpstr>
      <vt:lpstr>  The Internal Carotid Artery </vt:lpstr>
      <vt:lpstr>The Internal Carotid Artery</vt:lpstr>
      <vt:lpstr>Clinical Correlation- Stroke                                                                                                </vt:lpstr>
      <vt:lpstr>Clinical Correlation- Stroke                                                                                                </vt:lpstr>
      <vt:lpstr>Somatosensory Association Cortex                                                                      </vt:lpstr>
      <vt:lpstr>PowerPoint Presentation</vt:lpstr>
      <vt:lpstr>Lesions of Somatosensory Association Cortex </vt:lpstr>
      <vt:lpstr>Astereognosis Inability to identify an object only by touch</vt:lpstr>
      <vt:lpstr>Agraphesthesia  Inability to recognize letters or numbers drawn on the skin  </vt:lpstr>
      <vt:lpstr>Asomatognosia</vt:lpstr>
      <vt:lpstr>Abarognosis  Inability to recognize weight differences  </vt:lpstr>
      <vt:lpstr>Posterior Association Area                                                 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Frontal Lobe Anatomy and Function</dc:title>
  <dc:creator>Mumaugh, Gary</dc:creator>
  <cp:lastModifiedBy>Mumaugh, Gary L</cp:lastModifiedBy>
  <cp:revision>5</cp:revision>
  <dcterms:created xsi:type="dcterms:W3CDTF">2022-09-08T03:26:36Z</dcterms:created>
  <dcterms:modified xsi:type="dcterms:W3CDTF">2023-08-31T12:49:09Z</dcterms:modified>
</cp:coreProperties>
</file>